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75" r:id="rId1"/>
    <p:sldMasterId id="2147483777" r:id="rId2"/>
    <p:sldMasterId id="2147483780" r:id="rId3"/>
  </p:sldMasterIdLst>
  <p:notesMasterIdLst>
    <p:notesMasterId r:id="rId24"/>
  </p:notesMasterIdLst>
  <p:sldIdLst>
    <p:sldId id="305" r:id="rId4"/>
    <p:sldId id="307" r:id="rId5"/>
    <p:sldId id="308" r:id="rId6"/>
    <p:sldId id="314" r:id="rId7"/>
    <p:sldId id="309" r:id="rId8"/>
    <p:sldId id="310" r:id="rId9"/>
    <p:sldId id="311" r:id="rId10"/>
    <p:sldId id="312" r:id="rId11"/>
    <p:sldId id="313" r:id="rId12"/>
    <p:sldId id="315" r:id="rId13"/>
    <p:sldId id="316" r:id="rId14"/>
    <p:sldId id="321" r:id="rId15"/>
    <p:sldId id="322" r:id="rId16"/>
    <p:sldId id="306" r:id="rId17"/>
    <p:sldId id="317" r:id="rId18"/>
    <p:sldId id="318" r:id="rId19"/>
    <p:sldId id="323" r:id="rId20"/>
    <p:sldId id="320" r:id="rId21"/>
    <p:sldId id="319" r:id="rId22"/>
    <p:sldId id="263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Inter" panose="02000503000000020004" pitchFamily="50" charset="0"/>
      <p:regular r:id="rId29"/>
      <p:italic r:id="rId30"/>
    </p:embeddedFont>
    <p:embeddedFont>
      <p:font typeface="Inter Medium" panose="02000603000000020004" pitchFamily="50" charset="0"/>
      <p:regular r:id="rId31"/>
      <p:italic r:id="rId32"/>
    </p:embeddedFont>
    <p:embeddedFont>
      <p:font typeface="Oswald" panose="00000500000000000000" pitchFamily="2" charset="-18"/>
      <p:regular r:id="rId33"/>
      <p:bold r:id="rId34"/>
    </p:embeddedFont>
  </p:embeddedFontLst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 Jehlička" initials="J" lastIdx="1" clrIdx="0">
    <p:extLst>
      <p:ext uri="{19B8F6BF-5375-455C-9EA6-DF929625EA0E}">
        <p15:presenceInfo xmlns:p15="http://schemas.microsoft.com/office/powerpoint/2012/main" userId="Petr Jehlič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0" autoAdjust="0"/>
    <p:restoredTop sz="94947" autoAdjust="0"/>
  </p:normalViewPr>
  <p:slideViewPr>
    <p:cSldViewPr snapToGrid="0" snapToObjects="1">
      <p:cViewPr varScale="1">
        <p:scale>
          <a:sx n="73" d="100"/>
          <a:sy n="73" d="100"/>
        </p:scale>
        <p:origin x="859" y="72"/>
      </p:cViewPr>
      <p:guideLst/>
    </p:cSldViewPr>
  </p:slideViewPr>
  <p:outlineViewPr>
    <p:cViewPr>
      <p:scale>
        <a:sx n="33" d="100"/>
        <a:sy n="33" d="100"/>
      </p:scale>
      <p:origin x="0" y="-705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5878"/>
    </p:cViewPr>
  </p:sorterViewPr>
  <p:notesViewPr>
    <p:cSldViewPr snapToGrid="0" snapToObjects="1">
      <p:cViewPr>
        <p:scale>
          <a:sx n="140" d="100"/>
          <a:sy n="140" d="100"/>
        </p:scale>
        <p:origin x="1454" y="-7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Jehlička" userId="df5ed2e1-63b7-40c2-aae5-ede85780d1b0" providerId="ADAL" clId="{8B95035D-4811-437F-AA20-08FEB19FE4A6}"/>
    <pc:docChg chg="undo custSel delSld modSld">
      <pc:chgData name="Petr Jehlička" userId="df5ed2e1-63b7-40c2-aae5-ede85780d1b0" providerId="ADAL" clId="{8B95035D-4811-437F-AA20-08FEB19FE4A6}" dt="2023-07-11T15:23:22.991" v="303" actId="20577"/>
      <pc:docMkLst>
        <pc:docMk/>
      </pc:docMkLst>
      <pc:sldChg chg="del">
        <pc:chgData name="Petr Jehlička" userId="df5ed2e1-63b7-40c2-aae5-ede85780d1b0" providerId="ADAL" clId="{8B95035D-4811-437F-AA20-08FEB19FE4A6}" dt="2023-07-11T10:13:59.488" v="0" actId="47"/>
        <pc:sldMkLst>
          <pc:docMk/>
          <pc:sldMk cId="1835148130" sldId="257"/>
        </pc:sldMkLst>
      </pc:sldChg>
      <pc:sldChg chg="del">
        <pc:chgData name="Petr Jehlička" userId="df5ed2e1-63b7-40c2-aae5-ede85780d1b0" providerId="ADAL" clId="{8B95035D-4811-437F-AA20-08FEB19FE4A6}" dt="2023-07-11T10:13:59.488" v="0" actId="47"/>
        <pc:sldMkLst>
          <pc:docMk/>
          <pc:sldMk cId="1975166258" sldId="258"/>
        </pc:sldMkLst>
      </pc:sldChg>
      <pc:sldChg chg="del">
        <pc:chgData name="Petr Jehlička" userId="df5ed2e1-63b7-40c2-aae5-ede85780d1b0" providerId="ADAL" clId="{8B95035D-4811-437F-AA20-08FEB19FE4A6}" dt="2023-07-11T10:13:59.488" v="0" actId="47"/>
        <pc:sldMkLst>
          <pc:docMk/>
          <pc:sldMk cId="3807186954" sldId="259"/>
        </pc:sldMkLst>
      </pc:sldChg>
      <pc:sldChg chg="modNotes">
        <pc:chgData name="Petr Jehlička" userId="df5ed2e1-63b7-40c2-aae5-ede85780d1b0" providerId="ADAL" clId="{8B95035D-4811-437F-AA20-08FEB19FE4A6}" dt="2023-07-11T10:14:07.477" v="1" actId="20577"/>
        <pc:sldMkLst>
          <pc:docMk/>
          <pc:sldMk cId="4033492602" sldId="263"/>
        </pc:sldMkLst>
      </pc:sldChg>
      <pc:sldChg chg="del">
        <pc:chgData name="Petr Jehlička" userId="df5ed2e1-63b7-40c2-aae5-ede85780d1b0" providerId="ADAL" clId="{8B95035D-4811-437F-AA20-08FEB19FE4A6}" dt="2023-07-11T10:13:59.488" v="0" actId="47"/>
        <pc:sldMkLst>
          <pc:docMk/>
          <pc:sldMk cId="1886449588" sldId="264"/>
        </pc:sldMkLst>
      </pc:sldChg>
      <pc:sldChg chg="del">
        <pc:chgData name="Petr Jehlička" userId="df5ed2e1-63b7-40c2-aae5-ede85780d1b0" providerId="ADAL" clId="{8B95035D-4811-437F-AA20-08FEB19FE4A6}" dt="2023-07-11T10:13:59.488" v="0" actId="47"/>
        <pc:sldMkLst>
          <pc:docMk/>
          <pc:sldMk cId="4193274780" sldId="265"/>
        </pc:sldMkLst>
      </pc:sldChg>
      <pc:sldChg chg="del">
        <pc:chgData name="Petr Jehlička" userId="df5ed2e1-63b7-40c2-aae5-ede85780d1b0" providerId="ADAL" clId="{8B95035D-4811-437F-AA20-08FEB19FE4A6}" dt="2023-07-11T10:13:59.488" v="0" actId="47"/>
        <pc:sldMkLst>
          <pc:docMk/>
          <pc:sldMk cId="2589740453" sldId="266"/>
        </pc:sldMkLst>
      </pc:sldChg>
      <pc:sldChg chg="del">
        <pc:chgData name="Petr Jehlička" userId="df5ed2e1-63b7-40c2-aae5-ede85780d1b0" providerId="ADAL" clId="{8B95035D-4811-437F-AA20-08FEB19FE4A6}" dt="2023-07-11T10:13:59.488" v="0" actId="47"/>
        <pc:sldMkLst>
          <pc:docMk/>
          <pc:sldMk cId="3479807262" sldId="272"/>
        </pc:sldMkLst>
      </pc:sldChg>
      <pc:sldChg chg="del">
        <pc:chgData name="Petr Jehlička" userId="df5ed2e1-63b7-40c2-aae5-ede85780d1b0" providerId="ADAL" clId="{8B95035D-4811-437F-AA20-08FEB19FE4A6}" dt="2023-07-11T10:13:59.488" v="0" actId="47"/>
        <pc:sldMkLst>
          <pc:docMk/>
          <pc:sldMk cId="3647847525" sldId="277"/>
        </pc:sldMkLst>
      </pc:sldChg>
      <pc:sldChg chg="del">
        <pc:chgData name="Petr Jehlička" userId="df5ed2e1-63b7-40c2-aae5-ede85780d1b0" providerId="ADAL" clId="{8B95035D-4811-437F-AA20-08FEB19FE4A6}" dt="2023-07-11T10:13:59.488" v="0" actId="47"/>
        <pc:sldMkLst>
          <pc:docMk/>
          <pc:sldMk cId="1114205582" sldId="278"/>
        </pc:sldMkLst>
      </pc:sldChg>
      <pc:sldChg chg="del">
        <pc:chgData name="Petr Jehlička" userId="df5ed2e1-63b7-40c2-aae5-ede85780d1b0" providerId="ADAL" clId="{8B95035D-4811-437F-AA20-08FEB19FE4A6}" dt="2023-07-11T10:13:59.488" v="0" actId="47"/>
        <pc:sldMkLst>
          <pc:docMk/>
          <pc:sldMk cId="2089823423" sldId="279"/>
        </pc:sldMkLst>
      </pc:sldChg>
      <pc:sldChg chg="del">
        <pc:chgData name="Petr Jehlička" userId="df5ed2e1-63b7-40c2-aae5-ede85780d1b0" providerId="ADAL" clId="{8B95035D-4811-437F-AA20-08FEB19FE4A6}" dt="2023-07-11T10:13:59.488" v="0" actId="47"/>
        <pc:sldMkLst>
          <pc:docMk/>
          <pc:sldMk cId="2357800824" sldId="280"/>
        </pc:sldMkLst>
      </pc:sldChg>
      <pc:sldChg chg="del">
        <pc:chgData name="Petr Jehlička" userId="df5ed2e1-63b7-40c2-aae5-ede85780d1b0" providerId="ADAL" clId="{8B95035D-4811-437F-AA20-08FEB19FE4A6}" dt="2023-07-11T10:13:59.488" v="0" actId="47"/>
        <pc:sldMkLst>
          <pc:docMk/>
          <pc:sldMk cId="461344409" sldId="281"/>
        </pc:sldMkLst>
      </pc:sldChg>
      <pc:sldChg chg="del">
        <pc:chgData name="Petr Jehlička" userId="df5ed2e1-63b7-40c2-aae5-ede85780d1b0" providerId="ADAL" clId="{8B95035D-4811-437F-AA20-08FEB19FE4A6}" dt="2023-07-11T10:13:59.488" v="0" actId="47"/>
        <pc:sldMkLst>
          <pc:docMk/>
          <pc:sldMk cId="186383822" sldId="282"/>
        </pc:sldMkLst>
      </pc:sldChg>
      <pc:sldChg chg="del">
        <pc:chgData name="Petr Jehlička" userId="df5ed2e1-63b7-40c2-aae5-ede85780d1b0" providerId="ADAL" clId="{8B95035D-4811-437F-AA20-08FEB19FE4A6}" dt="2023-07-11T10:13:59.488" v="0" actId="47"/>
        <pc:sldMkLst>
          <pc:docMk/>
          <pc:sldMk cId="1051645331" sldId="283"/>
        </pc:sldMkLst>
      </pc:sldChg>
      <pc:sldChg chg="del">
        <pc:chgData name="Petr Jehlička" userId="df5ed2e1-63b7-40c2-aae5-ede85780d1b0" providerId="ADAL" clId="{8B95035D-4811-437F-AA20-08FEB19FE4A6}" dt="2023-07-11T10:13:59.488" v="0" actId="47"/>
        <pc:sldMkLst>
          <pc:docMk/>
          <pc:sldMk cId="3309939898" sldId="284"/>
        </pc:sldMkLst>
      </pc:sldChg>
      <pc:sldChg chg="del">
        <pc:chgData name="Petr Jehlička" userId="df5ed2e1-63b7-40c2-aae5-ede85780d1b0" providerId="ADAL" clId="{8B95035D-4811-437F-AA20-08FEB19FE4A6}" dt="2023-07-11T10:13:59.488" v="0" actId="47"/>
        <pc:sldMkLst>
          <pc:docMk/>
          <pc:sldMk cId="820444375" sldId="285"/>
        </pc:sldMkLst>
      </pc:sldChg>
      <pc:sldChg chg="del">
        <pc:chgData name="Petr Jehlička" userId="df5ed2e1-63b7-40c2-aae5-ede85780d1b0" providerId="ADAL" clId="{8B95035D-4811-437F-AA20-08FEB19FE4A6}" dt="2023-07-11T10:13:59.488" v="0" actId="47"/>
        <pc:sldMkLst>
          <pc:docMk/>
          <pc:sldMk cId="272278020" sldId="286"/>
        </pc:sldMkLst>
      </pc:sldChg>
      <pc:sldChg chg="del">
        <pc:chgData name="Petr Jehlička" userId="df5ed2e1-63b7-40c2-aae5-ede85780d1b0" providerId="ADAL" clId="{8B95035D-4811-437F-AA20-08FEB19FE4A6}" dt="2023-07-11T10:13:59.488" v="0" actId="47"/>
        <pc:sldMkLst>
          <pc:docMk/>
          <pc:sldMk cId="1593061846" sldId="287"/>
        </pc:sldMkLst>
      </pc:sldChg>
      <pc:sldChg chg="del">
        <pc:chgData name="Petr Jehlička" userId="df5ed2e1-63b7-40c2-aae5-ede85780d1b0" providerId="ADAL" clId="{8B95035D-4811-437F-AA20-08FEB19FE4A6}" dt="2023-07-11T10:13:59.488" v="0" actId="47"/>
        <pc:sldMkLst>
          <pc:docMk/>
          <pc:sldMk cId="729469144" sldId="288"/>
        </pc:sldMkLst>
      </pc:sldChg>
      <pc:sldChg chg="del">
        <pc:chgData name="Petr Jehlička" userId="df5ed2e1-63b7-40c2-aae5-ede85780d1b0" providerId="ADAL" clId="{8B95035D-4811-437F-AA20-08FEB19FE4A6}" dt="2023-07-11T10:13:59.488" v="0" actId="47"/>
        <pc:sldMkLst>
          <pc:docMk/>
          <pc:sldMk cId="3686907359" sldId="289"/>
        </pc:sldMkLst>
      </pc:sldChg>
      <pc:sldChg chg="del">
        <pc:chgData name="Petr Jehlička" userId="df5ed2e1-63b7-40c2-aae5-ede85780d1b0" providerId="ADAL" clId="{8B95035D-4811-437F-AA20-08FEB19FE4A6}" dt="2023-07-11T10:13:59.488" v="0" actId="47"/>
        <pc:sldMkLst>
          <pc:docMk/>
          <pc:sldMk cId="1207417296" sldId="290"/>
        </pc:sldMkLst>
      </pc:sldChg>
      <pc:sldChg chg="del">
        <pc:chgData name="Petr Jehlička" userId="df5ed2e1-63b7-40c2-aae5-ede85780d1b0" providerId="ADAL" clId="{8B95035D-4811-437F-AA20-08FEB19FE4A6}" dt="2023-07-11T10:13:59.488" v="0" actId="47"/>
        <pc:sldMkLst>
          <pc:docMk/>
          <pc:sldMk cId="557018910" sldId="291"/>
        </pc:sldMkLst>
      </pc:sldChg>
      <pc:sldChg chg="del">
        <pc:chgData name="Petr Jehlička" userId="df5ed2e1-63b7-40c2-aae5-ede85780d1b0" providerId="ADAL" clId="{8B95035D-4811-437F-AA20-08FEB19FE4A6}" dt="2023-07-11T10:13:59.488" v="0" actId="47"/>
        <pc:sldMkLst>
          <pc:docMk/>
          <pc:sldMk cId="1562251294" sldId="292"/>
        </pc:sldMkLst>
      </pc:sldChg>
      <pc:sldChg chg="del">
        <pc:chgData name="Petr Jehlička" userId="df5ed2e1-63b7-40c2-aae5-ede85780d1b0" providerId="ADAL" clId="{8B95035D-4811-437F-AA20-08FEB19FE4A6}" dt="2023-07-11T10:13:59.488" v="0" actId="47"/>
        <pc:sldMkLst>
          <pc:docMk/>
          <pc:sldMk cId="2396556969" sldId="293"/>
        </pc:sldMkLst>
      </pc:sldChg>
      <pc:sldChg chg="del">
        <pc:chgData name="Petr Jehlička" userId="df5ed2e1-63b7-40c2-aae5-ede85780d1b0" providerId="ADAL" clId="{8B95035D-4811-437F-AA20-08FEB19FE4A6}" dt="2023-07-11T10:13:59.488" v="0" actId="47"/>
        <pc:sldMkLst>
          <pc:docMk/>
          <pc:sldMk cId="3064806537" sldId="294"/>
        </pc:sldMkLst>
      </pc:sldChg>
      <pc:sldChg chg="del">
        <pc:chgData name="Petr Jehlička" userId="df5ed2e1-63b7-40c2-aae5-ede85780d1b0" providerId="ADAL" clId="{8B95035D-4811-437F-AA20-08FEB19FE4A6}" dt="2023-07-11T10:13:59.488" v="0" actId="47"/>
        <pc:sldMkLst>
          <pc:docMk/>
          <pc:sldMk cId="2103418167" sldId="295"/>
        </pc:sldMkLst>
      </pc:sldChg>
      <pc:sldChg chg="del">
        <pc:chgData name="Petr Jehlička" userId="df5ed2e1-63b7-40c2-aae5-ede85780d1b0" providerId="ADAL" clId="{8B95035D-4811-437F-AA20-08FEB19FE4A6}" dt="2023-07-11T10:13:59.488" v="0" actId="47"/>
        <pc:sldMkLst>
          <pc:docMk/>
          <pc:sldMk cId="3309510141" sldId="296"/>
        </pc:sldMkLst>
      </pc:sldChg>
      <pc:sldChg chg="del">
        <pc:chgData name="Petr Jehlička" userId="df5ed2e1-63b7-40c2-aae5-ede85780d1b0" providerId="ADAL" clId="{8B95035D-4811-437F-AA20-08FEB19FE4A6}" dt="2023-07-11T10:13:59.488" v="0" actId="47"/>
        <pc:sldMkLst>
          <pc:docMk/>
          <pc:sldMk cId="2618719718" sldId="297"/>
        </pc:sldMkLst>
      </pc:sldChg>
      <pc:sldChg chg="del">
        <pc:chgData name="Petr Jehlička" userId="df5ed2e1-63b7-40c2-aae5-ede85780d1b0" providerId="ADAL" clId="{8B95035D-4811-437F-AA20-08FEB19FE4A6}" dt="2023-07-11T10:13:59.488" v="0" actId="47"/>
        <pc:sldMkLst>
          <pc:docMk/>
          <pc:sldMk cId="1079622902" sldId="298"/>
        </pc:sldMkLst>
      </pc:sldChg>
      <pc:sldChg chg="del">
        <pc:chgData name="Petr Jehlička" userId="df5ed2e1-63b7-40c2-aae5-ede85780d1b0" providerId="ADAL" clId="{8B95035D-4811-437F-AA20-08FEB19FE4A6}" dt="2023-07-11T10:13:59.488" v="0" actId="47"/>
        <pc:sldMkLst>
          <pc:docMk/>
          <pc:sldMk cId="3721207351" sldId="299"/>
        </pc:sldMkLst>
      </pc:sldChg>
      <pc:sldChg chg="del">
        <pc:chgData name="Petr Jehlička" userId="df5ed2e1-63b7-40c2-aae5-ede85780d1b0" providerId="ADAL" clId="{8B95035D-4811-437F-AA20-08FEB19FE4A6}" dt="2023-07-11T10:13:59.488" v="0" actId="47"/>
        <pc:sldMkLst>
          <pc:docMk/>
          <pc:sldMk cId="135729178" sldId="300"/>
        </pc:sldMkLst>
      </pc:sldChg>
      <pc:sldChg chg="del">
        <pc:chgData name="Petr Jehlička" userId="df5ed2e1-63b7-40c2-aae5-ede85780d1b0" providerId="ADAL" clId="{8B95035D-4811-437F-AA20-08FEB19FE4A6}" dt="2023-07-11T10:13:59.488" v="0" actId="47"/>
        <pc:sldMkLst>
          <pc:docMk/>
          <pc:sldMk cId="3112861384" sldId="301"/>
        </pc:sldMkLst>
      </pc:sldChg>
      <pc:sldChg chg="del">
        <pc:chgData name="Petr Jehlička" userId="df5ed2e1-63b7-40c2-aae5-ede85780d1b0" providerId="ADAL" clId="{8B95035D-4811-437F-AA20-08FEB19FE4A6}" dt="2023-07-11T10:13:59.488" v="0" actId="47"/>
        <pc:sldMkLst>
          <pc:docMk/>
          <pc:sldMk cId="1679736695" sldId="302"/>
        </pc:sldMkLst>
      </pc:sldChg>
      <pc:sldChg chg="del">
        <pc:chgData name="Petr Jehlička" userId="df5ed2e1-63b7-40c2-aae5-ede85780d1b0" providerId="ADAL" clId="{8B95035D-4811-437F-AA20-08FEB19FE4A6}" dt="2023-07-11T10:13:59.488" v="0" actId="47"/>
        <pc:sldMkLst>
          <pc:docMk/>
          <pc:sldMk cId="3123013393" sldId="303"/>
        </pc:sldMkLst>
      </pc:sldChg>
      <pc:sldChg chg="del">
        <pc:chgData name="Petr Jehlička" userId="df5ed2e1-63b7-40c2-aae5-ede85780d1b0" providerId="ADAL" clId="{8B95035D-4811-437F-AA20-08FEB19FE4A6}" dt="2023-07-11T10:13:59.488" v="0" actId="47"/>
        <pc:sldMkLst>
          <pc:docMk/>
          <pc:sldMk cId="2007322633" sldId="304"/>
        </pc:sldMkLst>
      </pc:sldChg>
      <pc:sldChg chg="modNotes">
        <pc:chgData name="Petr Jehlička" userId="df5ed2e1-63b7-40c2-aae5-ede85780d1b0" providerId="ADAL" clId="{8B95035D-4811-437F-AA20-08FEB19FE4A6}" dt="2023-07-11T10:14:16.283" v="2" actId="20577"/>
        <pc:sldMkLst>
          <pc:docMk/>
          <pc:sldMk cId="4212863337" sldId="305"/>
        </pc:sldMkLst>
      </pc:sldChg>
      <pc:sldChg chg="modNotes">
        <pc:chgData name="Petr Jehlička" userId="df5ed2e1-63b7-40c2-aae5-ede85780d1b0" providerId="ADAL" clId="{8B95035D-4811-437F-AA20-08FEB19FE4A6}" dt="2023-07-11T10:15:36.446" v="27" actId="20577"/>
        <pc:sldMkLst>
          <pc:docMk/>
          <pc:sldMk cId="2820022995" sldId="306"/>
        </pc:sldMkLst>
      </pc:sldChg>
      <pc:sldChg chg="modNotes">
        <pc:chgData name="Petr Jehlička" userId="df5ed2e1-63b7-40c2-aae5-ede85780d1b0" providerId="ADAL" clId="{8B95035D-4811-437F-AA20-08FEB19FE4A6}" dt="2023-07-11T10:14:25.705" v="5"/>
        <pc:sldMkLst>
          <pc:docMk/>
          <pc:sldMk cId="889833861" sldId="307"/>
        </pc:sldMkLst>
      </pc:sldChg>
      <pc:sldChg chg="modNotes">
        <pc:chgData name="Petr Jehlička" userId="df5ed2e1-63b7-40c2-aae5-ede85780d1b0" providerId="ADAL" clId="{8B95035D-4811-437F-AA20-08FEB19FE4A6}" dt="2023-07-11T10:14:31.400" v="6" actId="20577"/>
        <pc:sldMkLst>
          <pc:docMk/>
          <pc:sldMk cId="2040392409" sldId="308"/>
        </pc:sldMkLst>
      </pc:sldChg>
      <pc:sldChg chg="modNotes">
        <pc:chgData name="Petr Jehlička" userId="df5ed2e1-63b7-40c2-aae5-ede85780d1b0" providerId="ADAL" clId="{8B95035D-4811-437F-AA20-08FEB19FE4A6}" dt="2023-07-11T10:14:42.465" v="10" actId="20577"/>
        <pc:sldMkLst>
          <pc:docMk/>
          <pc:sldMk cId="3866458266" sldId="309"/>
        </pc:sldMkLst>
      </pc:sldChg>
      <pc:sldChg chg="modNotes">
        <pc:chgData name="Petr Jehlička" userId="df5ed2e1-63b7-40c2-aae5-ede85780d1b0" providerId="ADAL" clId="{8B95035D-4811-437F-AA20-08FEB19FE4A6}" dt="2023-07-11T10:14:48.028" v="13"/>
        <pc:sldMkLst>
          <pc:docMk/>
          <pc:sldMk cId="3785245007" sldId="310"/>
        </pc:sldMkLst>
      </pc:sldChg>
      <pc:sldChg chg="modSp mod modNotes">
        <pc:chgData name="Petr Jehlička" userId="df5ed2e1-63b7-40c2-aae5-ede85780d1b0" providerId="ADAL" clId="{8B95035D-4811-437F-AA20-08FEB19FE4A6}" dt="2023-07-11T10:16:56.961" v="34" actId="20577"/>
        <pc:sldMkLst>
          <pc:docMk/>
          <pc:sldMk cId="1682180328" sldId="311"/>
        </pc:sldMkLst>
        <pc:spChg chg="mod">
          <ac:chgData name="Petr Jehlička" userId="df5ed2e1-63b7-40c2-aae5-ede85780d1b0" providerId="ADAL" clId="{8B95035D-4811-437F-AA20-08FEB19FE4A6}" dt="2023-07-11T10:16:56.961" v="34" actId="20577"/>
          <ac:spMkLst>
            <pc:docMk/>
            <pc:sldMk cId="1682180328" sldId="311"/>
            <ac:spMk id="7" creationId="{B07C47EF-7A5B-48EE-A726-6D47D7C7EB73}"/>
          </ac:spMkLst>
        </pc:spChg>
      </pc:sldChg>
      <pc:sldChg chg="modSp mod modNotes">
        <pc:chgData name="Petr Jehlička" userId="df5ed2e1-63b7-40c2-aae5-ede85780d1b0" providerId="ADAL" clId="{8B95035D-4811-437F-AA20-08FEB19FE4A6}" dt="2023-07-11T10:17:29.999" v="50" actId="20577"/>
        <pc:sldMkLst>
          <pc:docMk/>
          <pc:sldMk cId="1906216393" sldId="312"/>
        </pc:sldMkLst>
        <pc:spChg chg="mod">
          <ac:chgData name="Petr Jehlička" userId="df5ed2e1-63b7-40c2-aae5-ede85780d1b0" providerId="ADAL" clId="{8B95035D-4811-437F-AA20-08FEB19FE4A6}" dt="2023-07-11T10:17:29.999" v="50" actId="20577"/>
          <ac:spMkLst>
            <pc:docMk/>
            <pc:sldMk cId="1906216393" sldId="312"/>
            <ac:spMk id="5" creationId="{EB5B4005-1FAC-44B1-95A5-3051C6C6BC7A}"/>
          </ac:spMkLst>
        </pc:spChg>
      </pc:sldChg>
      <pc:sldChg chg="modNotes">
        <pc:chgData name="Petr Jehlička" userId="df5ed2e1-63b7-40c2-aae5-ede85780d1b0" providerId="ADAL" clId="{8B95035D-4811-437F-AA20-08FEB19FE4A6}" dt="2023-07-11T10:15:16.866" v="22"/>
        <pc:sldMkLst>
          <pc:docMk/>
          <pc:sldMk cId="2818733621" sldId="313"/>
        </pc:sldMkLst>
      </pc:sldChg>
      <pc:sldChg chg="modNotes">
        <pc:chgData name="Petr Jehlička" userId="df5ed2e1-63b7-40c2-aae5-ede85780d1b0" providerId="ADAL" clId="{8B95035D-4811-437F-AA20-08FEB19FE4A6}" dt="2023-07-11T10:14:37.712" v="9"/>
        <pc:sldMkLst>
          <pc:docMk/>
          <pc:sldMk cId="624395211" sldId="314"/>
        </pc:sldMkLst>
      </pc:sldChg>
      <pc:sldChg chg="modNotes">
        <pc:chgData name="Petr Jehlička" userId="df5ed2e1-63b7-40c2-aae5-ede85780d1b0" providerId="ADAL" clId="{8B95035D-4811-437F-AA20-08FEB19FE4A6}" dt="2023-07-11T10:15:19.386" v="23" actId="20577"/>
        <pc:sldMkLst>
          <pc:docMk/>
          <pc:sldMk cId="2383540406" sldId="315"/>
        </pc:sldMkLst>
      </pc:sldChg>
      <pc:sldChg chg="modNotes">
        <pc:chgData name="Petr Jehlička" userId="df5ed2e1-63b7-40c2-aae5-ede85780d1b0" providerId="ADAL" clId="{8B95035D-4811-437F-AA20-08FEB19FE4A6}" dt="2023-07-11T10:15:24.925" v="24" actId="20577"/>
        <pc:sldMkLst>
          <pc:docMk/>
          <pc:sldMk cId="1584393603" sldId="316"/>
        </pc:sldMkLst>
      </pc:sldChg>
      <pc:sldChg chg="modNotes">
        <pc:chgData name="Petr Jehlička" userId="df5ed2e1-63b7-40c2-aae5-ede85780d1b0" providerId="ADAL" clId="{8B95035D-4811-437F-AA20-08FEB19FE4A6}" dt="2023-07-11T10:15:39.786" v="28" actId="20577"/>
        <pc:sldMkLst>
          <pc:docMk/>
          <pc:sldMk cId="137876413" sldId="317"/>
        </pc:sldMkLst>
      </pc:sldChg>
      <pc:sldChg chg="modSp mod modNotes">
        <pc:chgData name="Petr Jehlička" userId="df5ed2e1-63b7-40c2-aae5-ede85780d1b0" providerId="ADAL" clId="{8B95035D-4811-437F-AA20-08FEB19FE4A6}" dt="2023-07-11T15:14:50.952" v="109" actId="20577"/>
        <pc:sldMkLst>
          <pc:docMk/>
          <pc:sldMk cId="215564383" sldId="318"/>
        </pc:sldMkLst>
        <pc:spChg chg="mod">
          <ac:chgData name="Petr Jehlička" userId="df5ed2e1-63b7-40c2-aae5-ede85780d1b0" providerId="ADAL" clId="{8B95035D-4811-437F-AA20-08FEB19FE4A6}" dt="2023-07-11T15:13:41.312" v="93" actId="1076"/>
          <ac:spMkLst>
            <pc:docMk/>
            <pc:sldMk cId="215564383" sldId="318"/>
            <ac:spMk id="4" creationId="{39029221-3D32-4672-A597-45AF0DD173B8}"/>
          </ac:spMkLst>
        </pc:spChg>
        <pc:spChg chg="mod">
          <ac:chgData name="Petr Jehlička" userId="df5ed2e1-63b7-40c2-aae5-ede85780d1b0" providerId="ADAL" clId="{8B95035D-4811-437F-AA20-08FEB19FE4A6}" dt="2023-07-11T15:14:50.952" v="109" actId="20577"/>
          <ac:spMkLst>
            <pc:docMk/>
            <pc:sldMk cId="215564383" sldId="318"/>
            <ac:spMk id="7" creationId="{CF7E450A-5967-4AF2-93E3-B08D19B48F31}"/>
          </ac:spMkLst>
        </pc:spChg>
      </pc:sldChg>
      <pc:sldChg chg="modSp mod modNotes">
        <pc:chgData name="Petr Jehlička" userId="df5ed2e1-63b7-40c2-aae5-ede85780d1b0" providerId="ADAL" clId="{8B95035D-4811-437F-AA20-08FEB19FE4A6}" dt="2023-07-11T15:23:22.991" v="303" actId="20577"/>
        <pc:sldMkLst>
          <pc:docMk/>
          <pc:sldMk cId="414664626" sldId="319"/>
        </pc:sldMkLst>
        <pc:spChg chg="mod">
          <ac:chgData name="Petr Jehlička" userId="df5ed2e1-63b7-40c2-aae5-ede85780d1b0" providerId="ADAL" clId="{8B95035D-4811-437F-AA20-08FEB19FE4A6}" dt="2023-07-11T15:23:22.991" v="303" actId="20577"/>
          <ac:spMkLst>
            <pc:docMk/>
            <pc:sldMk cId="414664626" sldId="319"/>
            <ac:spMk id="8" creationId="{8CCB8699-4783-41FA-ACEA-B785FED9A2A3}"/>
          </ac:spMkLst>
        </pc:spChg>
      </pc:sldChg>
      <pc:sldChg chg="modSp mod modNotes">
        <pc:chgData name="Petr Jehlička" userId="df5ed2e1-63b7-40c2-aae5-ede85780d1b0" providerId="ADAL" clId="{8B95035D-4811-437F-AA20-08FEB19FE4A6}" dt="2023-07-11T15:17:44.686" v="143" actId="1076"/>
        <pc:sldMkLst>
          <pc:docMk/>
          <pc:sldMk cId="1608742972" sldId="320"/>
        </pc:sldMkLst>
        <pc:spChg chg="mod">
          <ac:chgData name="Petr Jehlička" userId="df5ed2e1-63b7-40c2-aae5-ede85780d1b0" providerId="ADAL" clId="{8B95035D-4811-437F-AA20-08FEB19FE4A6}" dt="2023-07-11T15:17:44.686" v="143" actId="1076"/>
          <ac:spMkLst>
            <pc:docMk/>
            <pc:sldMk cId="1608742972" sldId="320"/>
            <ac:spMk id="8" creationId="{489037DB-A2AF-46F3-9835-091B9A62F9A5}"/>
          </ac:spMkLst>
        </pc:spChg>
      </pc:sldChg>
      <pc:sldChg chg="modNotes">
        <pc:chgData name="Petr Jehlička" userId="df5ed2e1-63b7-40c2-aae5-ede85780d1b0" providerId="ADAL" clId="{8B95035D-4811-437F-AA20-08FEB19FE4A6}" dt="2023-07-11T10:15:28.825" v="25" actId="20577"/>
        <pc:sldMkLst>
          <pc:docMk/>
          <pc:sldMk cId="1637412876" sldId="321"/>
        </pc:sldMkLst>
      </pc:sldChg>
      <pc:sldChg chg="modNotes">
        <pc:chgData name="Petr Jehlička" userId="df5ed2e1-63b7-40c2-aae5-ede85780d1b0" providerId="ADAL" clId="{8B95035D-4811-437F-AA20-08FEB19FE4A6}" dt="2023-07-11T10:15:32.823" v="26" actId="20577"/>
        <pc:sldMkLst>
          <pc:docMk/>
          <pc:sldMk cId="2859803654" sldId="322"/>
        </pc:sldMkLst>
      </pc:sldChg>
      <pc:sldChg chg="modSp mod modNotes">
        <pc:chgData name="Petr Jehlička" userId="df5ed2e1-63b7-40c2-aae5-ede85780d1b0" providerId="ADAL" clId="{8B95035D-4811-437F-AA20-08FEB19FE4A6}" dt="2023-07-11T15:15:47.991" v="112" actId="115"/>
        <pc:sldMkLst>
          <pc:docMk/>
          <pc:sldMk cId="3057711650" sldId="323"/>
        </pc:sldMkLst>
        <pc:spChg chg="mod">
          <ac:chgData name="Petr Jehlička" userId="df5ed2e1-63b7-40c2-aae5-ede85780d1b0" providerId="ADAL" clId="{8B95035D-4811-437F-AA20-08FEB19FE4A6}" dt="2023-07-11T15:15:47.991" v="112" actId="115"/>
          <ac:spMkLst>
            <pc:docMk/>
            <pc:sldMk cId="3057711650" sldId="323"/>
            <ac:spMk id="2" creationId="{A1EE3A13-FDFA-43D3-8ED8-E4B48AC4EFF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03846-326D-AA41-A653-F5E7A78E028B}" type="datetimeFigureOut">
              <a:rPr lang="en-CZ" smtClean="0"/>
              <a:t>07/11/2023</a:t>
            </a:fld>
            <a:endParaRPr lang="en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002A5-41E2-E040-8014-30204EDDA762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127933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002A5-41E2-E040-8014-30204EDDA762}" type="slidenum">
              <a:rPr lang="en-CZ" smtClean="0"/>
              <a:t>1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257131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002A5-41E2-E040-8014-30204EDDA762}" type="slidenum">
              <a:rPr lang="en-CZ" smtClean="0"/>
              <a:t>10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530310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85799" y="4400550"/>
            <a:ext cx="5908431" cy="3600450"/>
          </a:xfrm>
        </p:spPr>
        <p:txBody>
          <a:bodyPr/>
          <a:lstStyle/>
          <a:p>
            <a:endParaRPr lang="en-GB" sz="700" dirty="0">
              <a:latin typeface="Calibri" panose="020F0502020204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002A5-41E2-E040-8014-30204EDDA762}" type="slidenum">
              <a:rPr lang="en-CZ" smtClean="0"/>
              <a:t>11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885780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002A5-41E2-E040-8014-30204EDDA762}" type="slidenum">
              <a:rPr lang="en-CZ" smtClean="0"/>
              <a:t>12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470694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262128" y="4400550"/>
            <a:ext cx="6278880" cy="3600450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002A5-41E2-E040-8014-30204EDDA762}" type="slidenum">
              <a:rPr lang="en-CZ" smtClean="0"/>
              <a:t>13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71022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435429" y="4400550"/>
            <a:ext cx="6313713" cy="3600450"/>
          </a:xfrm>
        </p:spPr>
        <p:txBody>
          <a:bodyPr/>
          <a:lstStyle/>
          <a:p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002A5-41E2-E040-8014-30204EDDA762}" type="slidenum">
              <a:rPr lang="en-CZ" smtClean="0"/>
              <a:t>14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808238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strike="sngStrik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002A5-41E2-E040-8014-30204EDDA762}" type="slidenum">
              <a:rPr lang="en-CZ" smtClean="0"/>
              <a:t>15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235961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445477" y="4400550"/>
            <a:ext cx="6217451" cy="3600450"/>
          </a:xfrm>
        </p:spPr>
        <p:txBody>
          <a:bodyPr/>
          <a:lstStyle/>
          <a:p>
            <a:pPr marL="139700" indent="0">
              <a:buClr>
                <a:srgbClr val="A9A57C"/>
              </a:buClr>
              <a:buSzPts val="1700"/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rgbClr val="A9A57C"/>
              </a:buClr>
              <a:buSzPts val="170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002A5-41E2-E040-8014-30204EDDA762}" type="slidenum">
              <a:rPr lang="en-CZ" smtClean="0"/>
              <a:t>16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8114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257908" y="4400550"/>
            <a:ext cx="6405020" cy="3600450"/>
          </a:xfrm>
        </p:spPr>
        <p:txBody>
          <a:bodyPr/>
          <a:lstStyle/>
          <a:p>
            <a:pPr marL="139700" lvl="0" indent="0">
              <a:buClr>
                <a:srgbClr val="A9A57C"/>
              </a:buClr>
              <a:buSzPts val="1700"/>
              <a:buNone/>
            </a:pPr>
            <a:endParaRPr lang="en-US" sz="1200" b="1" dirty="0">
              <a:solidFill>
                <a:srgbClr val="2F2B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9700" indent="0">
              <a:buClr>
                <a:srgbClr val="A9A57C"/>
              </a:buClr>
              <a:buSzPts val="1700"/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rgbClr val="A9A57C"/>
              </a:buClr>
              <a:buSzPts val="170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002A5-41E2-E040-8014-30204EDDA762}" type="slidenum">
              <a:rPr lang="en-CZ" smtClean="0"/>
              <a:t>17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421764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002A5-41E2-E040-8014-30204EDDA762}" type="slidenum">
              <a:rPr lang="en-CZ" smtClean="0"/>
              <a:t>18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903433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321129" y="4400550"/>
            <a:ext cx="6319157" cy="3600450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002A5-41E2-E040-8014-30204EDDA762}" type="slidenum">
              <a:rPr lang="en-CZ" smtClean="0"/>
              <a:t>19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173296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002A5-41E2-E040-8014-30204EDDA762}" type="slidenum">
              <a:rPr lang="en-CZ" smtClean="0"/>
              <a:t>2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0190466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002A5-41E2-E040-8014-30204EDDA762}" type="slidenum">
              <a:rPr lang="en-CZ" smtClean="0"/>
              <a:t>20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425142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002A5-41E2-E040-8014-30204EDDA762}" type="slidenum">
              <a:rPr lang="en-CZ" smtClean="0"/>
              <a:t>3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850108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002A5-41E2-E040-8014-30204EDDA762}" type="slidenum">
              <a:rPr lang="en-CZ" smtClean="0"/>
              <a:t>4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370709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002A5-41E2-E040-8014-30204EDDA762}" type="slidenum">
              <a:rPr lang="en-CZ" smtClean="0"/>
              <a:t>5</a:t>
            </a:fld>
            <a:endParaRPr lang="en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89F77F5-5010-40E1-87CE-6B8B80B9605E}"/>
              </a:ext>
            </a:extLst>
          </p:cNvPr>
          <p:cNvSpPr txBox="1"/>
          <p:nvPr/>
        </p:nvSpPr>
        <p:spPr>
          <a:xfrm>
            <a:off x="685800" y="4630529"/>
            <a:ext cx="5486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805488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002A5-41E2-E040-8014-30204EDDA762}" type="slidenum">
              <a:rPr lang="en-CZ" smtClean="0"/>
              <a:t>6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82742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002A5-41E2-E040-8014-30204EDDA762}" type="slidenum">
              <a:rPr lang="en-CZ" smtClean="0"/>
              <a:t>7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050441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002A5-41E2-E040-8014-30204EDDA762}" type="slidenum">
              <a:rPr lang="en-CZ" smtClean="0"/>
              <a:t>8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949302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557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002A5-41E2-E040-8014-30204EDDA762}" type="slidenum">
              <a:rPr lang="en-CZ" smtClean="0"/>
              <a:t>9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674289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07C3572-F79D-3347-B01D-9B9914617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05" y="3664451"/>
            <a:ext cx="11105974" cy="230271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CZ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4971DA9-9C6F-5D44-B26D-5A52FDCA7A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33674" y="6237843"/>
            <a:ext cx="3721989" cy="36933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/>
            <a:r>
              <a:rPr lang="en-CZ" dirty="0"/>
              <a:t>email@example.com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B78204C-EB0E-1548-B501-152E49DF84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1605" y="6237288"/>
            <a:ext cx="2095627" cy="3698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800" kern="1200">
                <a:solidFill>
                  <a:schemeClr val="accent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 dirty="0" err="1">
                <a:solidFill>
                  <a:schemeClr val="accent1"/>
                </a:solidFill>
                <a:effectLst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Jméno</a:t>
            </a:r>
            <a:r>
              <a:rPr lang="en-GB" sz="1800" kern="1200" dirty="0">
                <a:solidFill>
                  <a:schemeClr val="accent1"/>
                </a:solidFill>
                <a:effectLst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GB" sz="1800" kern="1200" dirty="0" err="1">
                <a:solidFill>
                  <a:schemeClr val="accent1"/>
                </a:solidFill>
                <a:effectLst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Příjmení</a:t>
            </a:r>
            <a:endParaRPr lang="en-GB" sz="2800" kern="1200" dirty="0">
              <a:solidFill>
                <a:schemeClr val="accent1"/>
              </a:solidFill>
              <a:effectLst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626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16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asic slide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2A536-2000-4E4C-A016-4E9BF3E97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40" y="268386"/>
            <a:ext cx="9870649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EA76B8-F38E-9F40-83FC-A357CE0E0F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E27F1E76-DA40-2444-9588-36F2F7616184}" type="slidenum">
              <a:rPr lang="en-CZ" smtClean="0"/>
              <a:pPr algn="r"/>
              <a:t>‹#›</a:t>
            </a:fld>
            <a:endParaRPr lang="en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A73AAF-D5B5-BA4D-B761-F3ECC7D0A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C9F354-23DE-2540-9405-743A0BFA85A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48239" y="1837581"/>
            <a:ext cx="11460935" cy="39239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87169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asic slide B&amp;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2A536-2000-4E4C-A016-4E9BF3E97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40" y="268386"/>
            <a:ext cx="9870649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EA76B8-F38E-9F40-83FC-A357CE0E0F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E27F1E76-DA40-2444-9588-36F2F7616184}" type="slidenum">
              <a:rPr lang="en-CZ" smtClean="0"/>
              <a:pPr algn="r"/>
              <a:t>‹#›</a:t>
            </a:fld>
            <a:endParaRPr lang="en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A73AAF-D5B5-BA4D-B761-F3ECC7D0A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C9F354-23DE-2540-9405-743A0BFA85A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48239" y="1837581"/>
            <a:ext cx="11460935" cy="39239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3988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sic slide -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EA76B8-F38E-9F40-83FC-A357CE0E0F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E27F1E76-DA40-2444-9588-36F2F7616184}" type="slidenum">
              <a:rPr lang="en-CZ" smtClean="0"/>
              <a:pPr algn="r"/>
              <a:t>‹#›</a:t>
            </a:fld>
            <a:endParaRPr lang="en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A73AAF-D5B5-BA4D-B761-F3ECC7D0A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C9F354-23DE-2540-9405-743A0BFA85A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48240" y="2034385"/>
            <a:ext cx="4461324" cy="39239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CZ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088BE3A-0B56-2642-84C5-FD94DD6FAC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84694" y="0"/>
            <a:ext cx="7207306" cy="6092825"/>
          </a:xfrm>
          <a:prstGeom prst="rect">
            <a:avLst/>
          </a:prstGeom>
        </p:spPr>
        <p:txBody>
          <a:bodyPr/>
          <a:lstStyle/>
          <a:p>
            <a:endParaRPr lang="en-CZ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0380BBF-B1D2-D248-81FA-B5D9301CA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41" y="268386"/>
            <a:ext cx="4461324" cy="143094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88977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sic slid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EA76B8-F38E-9F40-83FC-A357CE0E0F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E27F1E76-DA40-2444-9588-36F2F7616184}" type="slidenum">
              <a:rPr lang="en-CZ" smtClean="0"/>
              <a:pPr algn="r"/>
              <a:t>‹#›</a:t>
            </a:fld>
            <a:endParaRPr lang="en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A73AAF-D5B5-BA4D-B761-F3ECC7D0A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088BE3A-0B56-2642-84C5-FD94DD6FAC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092825"/>
          </a:xfrm>
          <a:prstGeom prst="rect">
            <a:avLst/>
          </a:prstGeom>
        </p:spPr>
        <p:txBody>
          <a:bodyPr/>
          <a:lstStyle/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849194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07C3572-F79D-3347-B01D-9B9914617D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1605" y="340226"/>
            <a:ext cx="11105974" cy="2302715"/>
          </a:xfrm>
          <a:prstGeom prst="rect">
            <a:avLst/>
          </a:prstGeom>
        </p:spPr>
        <p:txBody>
          <a:bodyPr/>
          <a:lstStyle/>
          <a:p>
            <a:r>
              <a:rPr lang="en-GB" dirty="0" err="1"/>
              <a:t>Prostor</a:t>
            </a:r>
            <a:r>
              <a:rPr lang="en-GB" dirty="0"/>
              <a:t> </a:t>
            </a:r>
            <a:r>
              <a:rPr lang="en-GB" dirty="0" err="1"/>
              <a:t>závěrečný</a:t>
            </a:r>
            <a:r>
              <a:rPr lang="en-GB" dirty="0"/>
              <a:t> text ala: </a:t>
            </a:r>
            <a:r>
              <a:rPr lang="en-GB" dirty="0" err="1"/>
              <a:t>děkujeme</a:t>
            </a:r>
            <a:r>
              <a:rPr lang="en-GB" dirty="0"/>
              <a:t> za </a:t>
            </a:r>
            <a:r>
              <a:rPr lang="en-GB" dirty="0" err="1"/>
              <a:t>pozornost</a:t>
            </a:r>
            <a:r>
              <a:rPr lang="en-GB" dirty="0"/>
              <a:t>! 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594394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BDDC8B-58E1-A440-B744-390794DD7FD6}"/>
              </a:ext>
            </a:extLst>
          </p:cNvPr>
          <p:cNvSpPr/>
          <p:nvPr/>
        </p:nvSpPr>
        <p:spPr>
          <a:xfrm>
            <a:off x="0" y="0"/>
            <a:ext cx="12189600" cy="3430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E6181C-D6C4-C74C-AD26-3F7F6F0C2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605" y="213481"/>
            <a:ext cx="2560320" cy="69689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3F37AB-2DA0-6541-ADFD-F0F2DCFFA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05" y="3664451"/>
            <a:ext cx="11105974" cy="23027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6B102-ECF0-F742-95CB-5B9C7E8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1605" y="28893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 b="0" i="0">
                <a:solidFill>
                  <a:schemeClr val="accent2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defRPr>
            </a:lvl1pPr>
          </a:lstStyle>
          <a:p>
            <a:endParaRPr lang="en-CZ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D79AB8-EC46-D944-93F4-2D5AEC7425F5}"/>
              </a:ext>
            </a:extLst>
          </p:cNvPr>
          <p:cNvSpPr txBox="1"/>
          <p:nvPr/>
        </p:nvSpPr>
        <p:spPr>
          <a:xfrm>
            <a:off x="8910704" y="146128"/>
            <a:ext cx="3037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 dirty="0" err="1">
                <a:solidFill>
                  <a:schemeClr val="accent2"/>
                </a:solidFill>
                <a:effectLst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Sociologický</a:t>
            </a:r>
            <a:r>
              <a:rPr lang="en-GB" sz="1800" kern="1200" dirty="0">
                <a:solidFill>
                  <a:schemeClr val="accent2"/>
                </a:solidFill>
                <a:effectLst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GB" sz="1800" kern="1200" dirty="0" err="1">
                <a:solidFill>
                  <a:schemeClr val="accent2"/>
                </a:solidFill>
                <a:effectLst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ústav</a:t>
            </a:r>
            <a:r>
              <a:rPr lang="en-GB" sz="1800" kern="1200" dirty="0">
                <a:solidFill>
                  <a:schemeClr val="accent2"/>
                </a:solidFill>
                <a:effectLst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br>
              <a:rPr lang="en-GB" sz="1800" kern="1200" dirty="0">
                <a:solidFill>
                  <a:schemeClr val="accent2"/>
                </a:solidFill>
                <a:effectLst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</a:br>
            <a:r>
              <a:rPr lang="en-GB" sz="1800" kern="1200" dirty="0">
                <a:solidFill>
                  <a:schemeClr val="accent2"/>
                </a:solidFill>
                <a:effectLst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Akademie </a:t>
            </a:r>
            <a:r>
              <a:rPr lang="en-GB" sz="1800" kern="1200" dirty="0" err="1">
                <a:solidFill>
                  <a:schemeClr val="accent2"/>
                </a:solidFill>
                <a:effectLst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věd</a:t>
            </a:r>
            <a:r>
              <a:rPr lang="en-GB" sz="1800" kern="1200" dirty="0">
                <a:solidFill>
                  <a:schemeClr val="accent2"/>
                </a:solidFill>
                <a:effectLst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ČR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DC80F3-823A-0E4C-909C-8D703289EE89}"/>
              </a:ext>
            </a:extLst>
          </p:cNvPr>
          <p:cNvSpPr txBox="1"/>
          <p:nvPr/>
        </p:nvSpPr>
        <p:spPr>
          <a:xfrm>
            <a:off x="7969747" y="2838957"/>
            <a:ext cx="397835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kern="1200" dirty="0" err="1">
                <a:solidFill>
                  <a:schemeClr val="accent2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Projekt</a:t>
            </a:r>
            <a:r>
              <a:rPr lang="en-GB" sz="1050" kern="1200" dirty="0">
                <a:solidFill>
                  <a:schemeClr val="accent2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„</a:t>
            </a:r>
            <a:r>
              <a:rPr lang="en-GB" sz="1050" kern="1200" dirty="0" err="1">
                <a:solidFill>
                  <a:schemeClr val="accent2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Nenápadné</a:t>
            </a:r>
            <a:r>
              <a:rPr lang="en-GB" sz="1050" kern="1200" dirty="0">
                <a:solidFill>
                  <a:schemeClr val="accent2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en-GB" sz="1050" kern="1200" dirty="0" err="1">
                <a:solidFill>
                  <a:schemeClr val="accent2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inovace</a:t>
            </a:r>
            <a:r>
              <a:rPr lang="en-GB" sz="1050" kern="1200" dirty="0">
                <a:solidFill>
                  <a:schemeClr val="accent2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a </a:t>
            </a:r>
            <a:r>
              <a:rPr lang="en-GB" sz="1050" kern="1200" dirty="0" err="1">
                <a:solidFill>
                  <a:schemeClr val="accent2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rezilience</a:t>
            </a:r>
            <a:r>
              <a:rPr lang="en-GB" sz="1050" kern="1200" dirty="0">
                <a:solidFill>
                  <a:schemeClr val="accent2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v </a:t>
            </a:r>
            <a:r>
              <a:rPr lang="en-GB" sz="1050" kern="1200" dirty="0" err="1">
                <a:solidFill>
                  <a:schemeClr val="accent2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městském</a:t>
            </a:r>
            <a:r>
              <a:rPr lang="en-GB" sz="1050" kern="1200" dirty="0">
                <a:solidFill>
                  <a:schemeClr val="accent2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</a:t>
            </a:r>
            <a:r>
              <a:rPr lang="en-GB" sz="1050" kern="1200" dirty="0" err="1">
                <a:solidFill>
                  <a:schemeClr val="accent2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prostředí</a:t>
            </a:r>
            <a:r>
              <a:rPr lang="en-GB" sz="1050" kern="1200" dirty="0">
                <a:solidFill>
                  <a:schemeClr val="accent2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“, Akademie </a:t>
            </a:r>
            <a:r>
              <a:rPr lang="en-GB" sz="1050" kern="1200" dirty="0" err="1">
                <a:solidFill>
                  <a:schemeClr val="accent2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věd</a:t>
            </a:r>
            <a:r>
              <a:rPr lang="en-GB" sz="1050" kern="1200" dirty="0">
                <a:solidFill>
                  <a:schemeClr val="accent2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 ČR, LQ300282103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CCBB22-2EDA-DF47-985E-A11105EB6FED}"/>
              </a:ext>
            </a:extLst>
          </p:cNvPr>
          <p:cNvSpPr/>
          <p:nvPr userDrawn="1"/>
        </p:nvSpPr>
        <p:spPr>
          <a:xfrm>
            <a:off x="0" y="0"/>
            <a:ext cx="12189600" cy="3430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09D3-6A4F-934E-928E-1C875460A0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605" y="213481"/>
            <a:ext cx="2560320" cy="6968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F29F01-4484-ED4E-A8D2-6AF0436C2D95}"/>
              </a:ext>
            </a:extLst>
          </p:cNvPr>
          <p:cNvSpPr txBox="1"/>
          <p:nvPr userDrawn="1"/>
        </p:nvSpPr>
        <p:spPr>
          <a:xfrm>
            <a:off x="8910704" y="146128"/>
            <a:ext cx="3037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 dirty="0" err="1">
                <a:solidFill>
                  <a:schemeClr val="accent2"/>
                </a:solidFill>
                <a:effectLst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Sociologický</a:t>
            </a:r>
            <a:r>
              <a:rPr lang="en-GB" sz="1800" kern="1200" dirty="0">
                <a:solidFill>
                  <a:schemeClr val="accent2"/>
                </a:solidFill>
                <a:effectLst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GB" sz="1800" kern="1200" dirty="0" err="1">
                <a:solidFill>
                  <a:schemeClr val="accent2"/>
                </a:solidFill>
                <a:effectLst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ústav</a:t>
            </a:r>
            <a:r>
              <a:rPr lang="en-GB" sz="1800" kern="1200" dirty="0">
                <a:solidFill>
                  <a:schemeClr val="accent2"/>
                </a:solidFill>
                <a:effectLst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br>
              <a:rPr lang="en-GB" sz="1800" kern="1200" dirty="0">
                <a:solidFill>
                  <a:schemeClr val="accent2"/>
                </a:solidFill>
                <a:effectLst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</a:br>
            <a:r>
              <a:rPr lang="en-GB" sz="1800" kern="1200" dirty="0">
                <a:solidFill>
                  <a:schemeClr val="accent2"/>
                </a:solidFill>
                <a:effectLst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Akademie </a:t>
            </a:r>
            <a:r>
              <a:rPr lang="en-GB" sz="1800" kern="1200" dirty="0" err="1">
                <a:solidFill>
                  <a:schemeClr val="accent2"/>
                </a:solidFill>
                <a:effectLst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věd</a:t>
            </a:r>
            <a:r>
              <a:rPr lang="en-GB" sz="1800" kern="1200" dirty="0">
                <a:solidFill>
                  <a:schemeClr val="accent2"/>
                </a:solidFill>
                <a:effectLst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ČR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D2A5B2-CBCA-FA41-9947-1A7CE70B475C}"/>
              </a:ext>
            </a:extLst>
          </p:cNvPr>
          <p:cNvSpPr txBox="1"/>
          <p:nvPr userDrawn="1"/>
        </p:nvSpPr>
        <p:spPr>
          <a:xfrm>
            <a:off x="6554549" y="2677374"/>
            <a:ext cx="5393554" cy="57708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kern="1200" dirty="0">
                <a:solidFill>
                  <a:schemeClr val="accent2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Project “Inconspicuous innovations and resilience in the urban context: Researching global questions through Central and Eastern European cities“, Czech Academy of Sciences, LQ300282103.</a:t>
            </a:r>
          </a:p>
        </p:txBody>
      </p:sp>
    </p:spTree>
    <p:extLst>
      <p:ext uri="{BB962C8B-B14F-4D97-AF65-F5344CB8AC3E}">
        <p14:creationId xmlns:p14="http://schemas.microsoft.com/office/powerpoint/2010/main" val="273262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1"/>
          </a:solidFill>
          <a:latin typeface="Inter Medium" panose="02000503000000020004" pitchFamily="2" charset="0"/>
          <a:ea typeface="Inter Medium" panose="02000503000000020004" pitchFamily="2" charset="0"/>
          <a:cs typeface="Inter Medium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ter Medium" panose="02000503000000020004" pitchFamily="2" charset="0"/>
          <a:ea typeface="Inter Medium" panose="02000503000000020004" pitchFamily="2" charset="0"/>
          <a:cs typeface="Inter Medium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ter Medium" panose="02000503000000020004" pitchFamily="2" charset="0"/>
          <a:ea typeface="Inter Medium" panose="02000503000000020004" pitchFamily="2" charset="0"/>
          <a:cs typeface="Inter Medium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ter Medium" panose="02000503000000020004" pitchFamily="2" charset="0"/>
          <a:ea typeface="Inter Medium" panose="02000503000000020004" pitchFamily="2" charset="0"/>
          <a:cs typeface="Inter Medium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ter Medium" panose="02000503000000020004" pitchFamily="2" charset="0"/>
          <a:ea typeface="Inter Medium" panose="02000503000000020004" pitchFamily="2" charset="0"/>
          <a:cs typeface="Inter Medium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ter Medium" panose="02000503000000020004" pitchFamily="2" charset="0"/>
          <a:ea typeface="Inter Medium" panose="02000503000000020004" pitchFamily="2" charset="0"/>
          <a:cs typeface="Inter Medium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6B0693-0958-E045-9BCF-BE432EF4044E}"/>
              </a:ext>
            </a:extLst>
          </p:cNvPr>
          <p:cNvSpPr/>
          <p:nvPr/>
        </p:nvSpPr>
        <p:spPr>
          <a:xfrm>
            <a:off x="0" y="6101107"/>
            <a:ext cx="12189600" cy="7568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8A151-A5FC-FC4C-B277-2BA370A97C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3840" y="6266588"/>
            <a:ext cx="1136713" cy="4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accent2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defRPr>
            </a:lvl1pPr>
          </a:lstStyle>
          <a:p>
            <a:pPr algn="r"/>
            <a:fld id="{E27F1E76-DA40-2444-9588-36F2F7616184}" type="slidenum">
              <a:rPr lang="en-CZ" smtClean="0"/>
              <a:pPr algn="r"/>
              <a:t>‹#›</a:t>
            </a:fld>
            <a:endParaRPr lang="en-C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14072D-B170-A647-A481-70B7909626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447" y="6320876"/>
            <a:ext cx="1312667" cy="3572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78FA66-658E-F34B-B71F-C92410A59601}"/>
              </a:ext>
            </a:extLst>
          </p:cNvPr>
          <p:cNvSpPr txBox="1"/>
          <p:nvPr/>
        </p:nvSpPr>
        <p:spPr>
          <a:xfrm>
            <a:off x="5837388" y="6222038"/>
            <a:ext cx="4926452" cy="5078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Project “Inconspicuous innovations and resilience in the urban context: Researching global questions through Central and Eastern European cities“, Czech Academy of Sciences, LQ300282103.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DF50AC1-4771-6548-9174-231FBF9A01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95561" y="62933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74964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3" r:id="rId3"/>
    <p:sldLayoutId id="2147483784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ter Medium" panose="02000503000000020004" pitchFamily="2" charset="0"/>
          <a:ea typeface="Inter Medium" panose="02000503000000020004" pitchFamily="2" charset="0"/>
          <a:cs typeface="Inter Medium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ter Medium" panose="02000503000000020004" pitchFamily="2" charset="0"/>
          <a:ea typeface="Inter Medium" panose="02000503000000020004" pitchFamily="2" charset="0"/>
          <a:cs typeface="Inter Medium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ter Medium" panose="02000503000000020004" pitchFamily="2" charset="0"/>
          <a:ea typeface="Inter Medium" panose="02000503000000020004" pitchFamily="2" charset="0"/>
          <a:cs typeface="Inter Medium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ter Medium" panose="02000503000000020004" pitchFamily="2" charset="0"/>
          <a:ea typeface="Inter Medium" panose="02000503000000020004" pitchFamily="2" charset="0"/>
          <a:cs typeface="Inter Medium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ter Medium" panose="02000503000000020004" pitchFamily="2" charset="0"/>
          <a:ea typeface="Inter Medium" panose="02000503000000020004" pitchFamily="2" charset="0"/>
          <a:cs typeface="Inter Medium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ter Medium" panose="02000503000000020004" pitchFamily="2" charset="0"/>
          <a:ea typeface="Inter Medium" panose="02000503000000020004" pitchFamily="2" charset="0"/>
          <a:cs typeface="Inter Medium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BDDC8B-58E1-A440-B744-390794DD7FD6}"/>
              </a:ext>
            </a:extLst>
          </p:cNvPr>
          <p:cNvSpPr/>
          <p:nvPr/>
        </p:nvSpPr>
        <p:spPr>
          <a:xfrm>
            <a:off x="0" y="5076825"/>
            <a:ext cx="12189600" cy="1782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E6181C-D6C4-C74C-AD26-3F7F6F0C2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951" y="5621014"/>
            <a:ext cx="2831832" cy="7707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DC80F3-823A-0E4C-909C-8D703289EE89}"/>
              </a:ext>
            </a:extLst>
          </p:cNvPr>
          <p:cNvSpPr txBox="1"/>
          <p:nvPr/>
        </p:nvSpPr>
        <p:spPr>
          <a:xfrm>
            <a:off x="243896" y="4170440"/>
            <a:ext cx="6108351" cy="7386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i="0" kern="1200" dirty="0">
                <a:solidFill>
                  <a:schemeClr val="accent2"/>
                </a:solidFill>
                <a:effectLst/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Project “Inconspicuous innovations and resilience in the urban context: Researching global questions through Central and Eastern European cities“, Czech Academy of Sciences, LQ300282103.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4EEF9B-2EB7-6F4D-BD4E-9A17A0C7273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21950" y="5583742"/>
            <a:ext cx="3115015" cy="76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1"/>
          </a:solidFill>
          <a:latin typeface="Inter Medium" panose="02000503000000020004" pitchFamily="2" charset="0"/>
          <a:ea typeface="Inter Medium" panose="02000503000000020004" pitchFamily="2" charset="0"/>
          <a:cs typeface="Inter Medium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ter Medium" panose="02000503000000020004" pitchFamily="2" charset="0"/>
          <a:ea typeface="Inter Medium" panose="02000503000000020004" pitchFamily="2" charset="0"/>
          <a:cs typeface="Inter Medium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ter Medium" panose="02000503000000020004" pitchFamily="2" charset="0"/>
          <a:ea typeface="Inter Medium" panose="02000503000000020004" pitchFamily="2" charset="0"/>
          <a:cs typeface="Inter Medium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ter Medium" panose="02000503000000020004" pitchFamily="2" charset="0"/>
          <a:ea typeface="Inter Medium" panose="02000503000000020004" pitchFamily="2" charset="0"/>
          <a:cs typeface="Inter Medium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ter Medium" panose="02000503000000020004" pitchFamily="2" charset="0"/>
          <a:ea typeface="Inter Medium" panose="02000503000000020004" pitchFamily="2" charset="0"/>
          <a:cs typeface="Inter Medium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ter Medium" panose="02000503000000020004" pitchFamily="2" charset="0"/>
          <a:ea typeface="Inter Medium" panose="02000503000000020004" pitchFamily="2" charset="0"/>
          <a:cs typeface="Inter Medium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petr.jehlicka@soc.cas.cz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FAB1D-6101-3E49-AA61-BBDB8E21D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05" y="3664451"/>
            <a:ext cx="10901402" cy="2572837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cs-CZ" sz="3200" dirty="0"/>
              <a:t>East </a:t>
            </a:r>
            <a:r>
              <a:rPr lang="cs-CZ" sz="3200" dirty="0" err="1"/>
              <a:t>European</a:t>
            </a:r>
            <a:r>
              <a:rPr lang="cs-CZ" sz="3200" dirty="0"/>
              <a:t> </a:t>
            </a:r>
            <a:r>
              <a:rPr lang="cs-CZ" sz="3200" dirty="0" err="1"/>
              <a:t>households</a:t>
            </a:r>
            <a:r>
              <a:rPr lang="en-US" sz="3200" dirty="0"/>
              <a:t>’ </a:t>
            </a:r>
            <a:r>
              <a:rPr lang="cs-CZ" sz="3200" dirty="0" err="1"/>
              <a:t>resource</a:t>
            </a:r>
            <a:r>
              <a:rPr lang="cs-CZ" sz="3200" dirty="0"/>
              <a:t>-use</a:t>
            </a:r>
            <a:r>
              <a:rPr lang="en-GB" sz="3200" dirty="0"/>
              <a:t> </a:t>
            </a:r>
            <a:r>
              <a:rPr lang="cs-CZ" sz="3200" dirty="0" err="1"/>
              <a:t>practices</a:t>
            </a:r>
            <a:r>
              <a:rPr lang="cs-CZ" sz="3200" dirty="0"/>
              <a:t>:</a:t>
            </a:r>
            <a:r>
              <a:rPr lang="en-US" sz="3200" dirty="0"/>
              <a:t> </a:t>
            </a:r>
            <a:r>
              <a:rPr lang="cs-CZ" sz="3200" dirty="0"/>
              <a:t>Learning </a:t>
            </a:r>
            <a:r>
              <a:rPr lang="cs-CZ" sz="3200" dirty="0" err="1"/>
              <a:t>from</a:t>
            </a:r>
            <a:r>
              <a:rPr lang="cs-CZ" sz="3200" dirty="0"/>
              <a:t> </a:t>
            </a:r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epistemic</a:t>
            </a:r>
            <a:r>
              <a:rPr lang="cs-CZ" sz="3200" dirty="0"/>
              <a:t> </a:t>
            </a:r>
            <a:r>
              <a:rPr lang="cs-CZ" sz="3200" dirty="0" err="1"/>
              <a:t>periphery</a:t>
            </a:r>
            <a:r>
              <a:rPr lang="cs-CZ" sz="3200" dirty="0"/>
              <a:t>?</a:t>
            </a:r>
            <a:br>
              <a:rPr lang="en-GB" sz="3200" dirty="0"/>
            </a:br>
            <a:br>
              <a:rPr lang="en-GB" sz="2400" dirty="0"/>
            </a:br>
            <a:r>
              <a:rPr lang="en-GB" sz="2400" dirty="0"/>
              <a:t>Transformations Community European Hub Conference</a:t>
            </a:r>
            <a:br>
              <a:rPr lang="en-GB" sz="2400" dirty="0"/>
            </a:br>
            <a:r>
              <a:rPr lang="en-GB" sz="2400" dirty="0"/>
              <a:t>Prague, 12 – 14 July 2023</a:t>
            </a:r>
            <a:br>
              <a:rPr lang="en-GB" sz="2400" dirty="0"/>
            </a:br>
            <a:br>
              <a:rPr lang="en-GB" sz="3200" dirty="0"/>
            </a:br>
            <a:endParaRPr lang="cs-CZ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7ADAC-0D65-2942-A894-830A86495E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12779" y="6237288"/>
            <a:ext cx="6092273" cy="369332"/>
          </a:xfrm>
        </p:spPr>
        <p:txBody>
          <a:bodyPr/>
          <a:lstStyle/>
          <a:p>
            <a:r>
              <a:rPr lang="en-US" dirty="0"/>
              <a:t>p</a:t>
            </a:r>
            <a:r>
              <a:rPr lang="cs-CZ" dirty="0" err="1"/>
              <a:t>etr.jehlicka</a:t>
            </a:r>
            <a:r>
              <a:rPr lang="en-US" dirty="0"/>
              <a:t>@soc.cas.cz</a:t>
            </a:r>
            <a:endParaRPr lang="en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6F2519-5D12-8243-9072-A640B5578E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1605" y="6237288"/>
            <a:ext cx="3863012" cy="369887"/>
          </a:xfrm>
        </p:spPr>
        <p:txBody>
          <a:bodyPr/>
          <a:lstStyle/>
          <a:p>
            <a:r>
              <a:rPr lang="en-US" dirty="0"/>
              <a:t>Petr </a:t>
            </a:r>
            <a:r>
              <a:rPr lang="en-US" dirty="0" err="1"/>
              <a:t>Jehli</a:t>
            </a:r>
            <a:r>
              <a:rPr lang="cs-CZ" dirty="0" err="1"/>
              <a:t>čka</a:t>
            </a:r>
            <a:endParaRPr lang="en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F3AAAA9-320B-4045-9353-5ABFA18D3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756" y="4529705"/>
            <a:ext cx="1981102" cy="214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63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35514" y="229057"/>
            <a:ext cx="11520972" cy="166156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cs-CZ" sz="2000" dirty="0"/>
            </a:br>
            <a:br>
              <a:rPr lang="en-GB" sz="2000" dirty="0"/>
            </a:br>
            <a:r>
              <a:rPr lang="cs-CZ" sz="2000" dirty="0"/>
              <a:t> </a:t>
            </a:r>
            <a:endParaRPr lang="en-GB"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E27F1E76-DA40-2444-9588-36F2F7616184}" type="slidenum">
              <a:rPr lang="en-CZ" smtClean="0"/>
              <a:pPr algn="r"/>
              <a:t>10</a:t>
            </a:fld>
            <a:endParaRPr lang="en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2"/>
          </p:nvPr>
        </p:nvSpPr>
        <p:spPr>
          <a:xfrm>
            <a:off x="379580" y="2347169"/>
            <a:ext cx="11520973" cy="4709477"/>
          </a:xfrm>
        </p:spPr>
        <p:txBody>
          <a:bodyPr/>
          <a:lstStyle/>
          <a:p>
            <a:pPr marL="0" indent="0">
              <a:buNone/>
            </a:pPr>
            <a:endParaRPr lang="cs-CZ" sz="800" dirty="0"/>
          </a:p>
          <a:p>
            <a:pPr marL="914400" lvl="2" indent="0">
              <a:buNone/>
            </a:pPr>
            <a:endParaRPr lang="cs-CZ" dirty="0"/>
          </a:p>
        </p:txBody>
      </p:sp>
      <p:pic>
        <p:nvPicPr>
          <p:cNvPr id="7" name="Picture 2" descr="C:\Users\pj586\AppData\Local\Microsoft\Windows\Temporary Internet Files\Content.Outlook\WOQFAVL4\graf1.tiff">
            <a:extLst>
              <a:ext uri="{FF2B5EF4-FFF2-40B4-BE49-F238E27FC236}">
                <a16:creationId xmlns:a16="http://schemas.microsoft.com/office/drawing/2014/main" id="{4CC91B29-6675-4DEB-A765-DC47610E3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2645" y="229057"/>
            <a:ext cx="7089775" cy="5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AE1070F-DCF6-4D1A-9440-6389C1E63E58}"/>
              </a:ext>
            </a:extLst>
          </p:cNvPr>
          <p:cNvSpPr txBox="1"/>
          <p:nvPr/>
        </p:nvSpPr>
        <p:spPr>
          <a:xfrm>
            <a:off x="536895" y="5530350"/>
            <a:ext cx="40154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Source: </a:t>
            </a:r>
            <a:r>
              <a:rPr lang="en-GB" sz="2000" dirty="0" err="1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Alber</a:t>
            </a:r>
            <a:r>
              <a:rPr lang="en-GB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 &amp; Kohler (2008)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99E447E-A8F1-408F-ABAF-0230BFBE31F0}"/>
              </a:ext>
            </a:extLst>
          </p:cNvPr>
          <p:cNvSpPr txBox="1"/>
          <p:nvPr/>
        </p:nvSpPr>
        <p:spPr>
          <a:xfrm>
            <a:off x="291447" y="1791994"/>
            <a:ext cx="41727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The extent of food-self provisioning in Europe (2003): millions of East Europeans growing their food</a:t>
            </a:r>
            <a:endParaRPr lang="cs-CZ" sz="2000" dirty="0">
              <a:solidFill>
                <a:schemeClr val="accent1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2FD4A48-9027-4097-85CA-178E75527C41}"/>
              </a:ext>
            </a:extLst>
          </p:cNvPr>
          <p:cNvSpPr txBox="1"/>
          <p:nvPr/>
        </p:nvSpPr>
        <p:spPr>
          <a:xfrm>
            <a:off x="335514" y="432413"/>
            <a:ext cx="1497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FOOD</a:t>
            </a:r>
            <a:endParaRPr lang="cs-CZ" sz="3600" dirty="0">
              <a:solidFill>
                <a:srgbClr val="FF0000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540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35514" y="229057"/>
            <a:ext cx="11520972" cy="166156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cs-CZ" sz="2000" dirty="0"/>
            </a:br>
            <a:br>
              <a:rPr lang="en-GB" sz="2000" dirty="0"/>
            </a:br>
            <a:r>
              <a:rPr lang="cs-CZ" sz="2000" dirty="0"/>
              <a:t> </a:t>
            </a:r>
            <a:endParaRPr lang="en-GB"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E27F1E76-DA40-2444-9588-36F2F7616184}" type="slidenum">
              <a:rPr lang="en-CZ" smtClean="0"/>
              <a:pPr algn="r"/>
              <a:t>11</a:t>
            </a:fld>
            <a:endParaRPr lang="en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2"/>
          </p:nvPr>
        </p:nvSpPr>
        <p:spPr>
          <a:xfrm>
            <a:off x="379580" y="2347169"/>
            <a:ext cx="11520973" cy="4709477"/>
          </a:xfrm>
        </p:spPr>
        <p:txBody>
          <a:bodyPr/>
          <a:lstStyle/>
          <a:p>
            <a:pPr marL="0" indent="0">
              <a:buNone/>
            </a:pPr>
            <a:endParaRPr lang="cs-CZ" sz="800" dirty="0"/>
          </a:p>
          <a:p>
            <a:pPr marL="914400" lvl="2" indent="0">
              <a:buNone/>
            </a:pP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A5EB0C0-DD5D-4B56-89A1-3193357A9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27" y="321101"/>
            <a:ext cx="1500818" cy="65993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DF64357-648E-45FA-B411-04DF52590E4F}"/>
              </a:ext>
            </a:extLst>
          </p:cNvPr>
          <p:cNvSpPr txBox="1"/>
          <p:nvPr/>
        </p:nvSpPr>
        <p:spPr>
          <a:xfrm>
            <a:off x="524627" y="901031"/>
            <a:ext cx="11064559" cy="58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FF0000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Headline figures on Central and East European food self-provisioning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F91BBEC-AD7E-470D-BE73-30A7915275A3}"/>
              </a:ext>
            </a:extLst>
          </p:cNvPr>
          <p:cNvSpPr txBox="1"/>
          <p:nvPr/>
        </p:nvSpPr>
        <p:spPr>
          <a:xfrm>
            <a:off x="524627" y="1516387"/>
            <a:ext cx="10947181" cy="41009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Widespread – Croatia 50%, Czechia </a:t>
            </a:r>
            <a:r>
              <a:rPr lang="cs-CZ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40</a:t>
            </a:r>
            <a:r>
              <a:rPr lang="en-GB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%, Poland 54% of population grow food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Socially diverse – people from all educational and occupational backgrounds grow food (58% Poles with primary and 55% with tertiary education grow food)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Evenly distributed across class and economic status (but: more middle than working class activity: PL 55% middle; 51% working; CZ middle 43% and working 37%)</a:t>
            </a:r>
          </a:p>
          <a:p>
            <a:pPr>
              <a:lnSpc>
                <a:spcPct val="150000"/>
              </a:lnSpc>
            </a:pPr>
            <a:endParaRPr lang="en-GB" sz="800" dirty="0">
              <a:solidFill>
                <a:schemeClr val="accent1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Generous activity – many growers share their produce with others (Czechia 60% and Poland 40%) – with family, friends, neighbours…</a:t>
            </a:r>
          </a:p>
          <a:p>
            <a:pPr>
              <a:lnSpc>
                <a:spcPct val="150000"/>
              </a:lnSpc>
            </a:pPr>
            <a:endParaRPr lang="en-GB" sz="800" dirty="0">
              <a:solidFill>
                <a:schemeClr val="accent1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Nearly ½ of Polish and Czech food growers produce non-certified organic food</a:t>
            </a:r>
          </a:p>
        </p:txBody>
      </p:sp>
    </p:spTree>
    <p:extLst>
      <p:ext uri="{BB962C8B-B14F-4D97-AF65-F5344CB8AC3E}">
        <p14:creationId xmlns:p14="http://schemas.microsoft.com/office/powerpoint/2010/main" val="1584393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E27F1E76-DA40-2444-9588-36F2F7616184}" type="slidenum">
              <a:rPr lang="en-CZ" smtClean="0"/>
              <a:pPr algn="r"/>
              <a:t>12</a:t>
            </a:fld>
            <a:endParaRPr lang="en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2"/>
          </p:nvPr>
        </p:nvSpPr>
        <p:spPr>
          <a:xfrm>
            <a:off x="379580" y="2347169"/>
            <a:ext cx="11520973" cy="4709477"/>
          </a:xfrm>
        </p:spPr>
        <p:txBody>
          <a:bodyPr/>
          <a:lstStyle/>
          <a:p>
            <a:pPr marL="0" indent="0">
              <a:buNone/>
            </a:pPr>
            <a:endParaRPr lang="cs-CZ" sz="800" dirty="0"/>
          </a:p>
          <a:p>
            <a:pPr marL="914400" lvl="2" indent="0">
              <a:buNone/>
            </a:pP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A5EB0C0-DD5D-4B56-89A1-3193357A9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27" y="321101"/>
            <a:ext cx="1500818" cy="65993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6528133-33D3-433D-B065-49F44D108D65}"/>
              </a:ext>
            </a:extLst>
          </p:cNvPr>
          <p:cNvSpPr txBox="1"/>
          <p:nvPr/>
        </p:nvSpPr>
        <p:spPr>
          <a:xfrm>
            <a:off x="617219" y="1217795"/>
            <a:ext cx="797119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Social resilience = adaptability to a disturbance</a:t>
            </a:r>
          </a:p>
          <a:p>
            <a:r>
              <a:rPr lang="en-GB" sz="24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central to food security studies</a:t>
            </a:r>
          </a:p>
          <a:p>
            <a:endParaRPr lang="en-GB" sz="2400" dirty="0">
              <a:solidFill>
                <a:schemeClr val="accent1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  <a:p>
            <a:r>
              <a:rPr lang="en-GB" sz="24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Link to Amartya Sen’s concepts:</a:t>
            </a:r>
          </a:p>
          <a:p>
            <a:endParaRPr lang="en-GB" sz="2400" dirty="0">
              <a:solidFill>
                <a:schemeClr val="accent1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  <a:p>
            <a:r>
              <a:rPr lang="en-GB" sz="24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endowment set = a combination of all resources legally owned by a person</a:t>
            </a:r>
          </a:p>
          <a:p>
            <a:endParaRPr lang="en-GB" sz="2400" dirty="0">
              <a:solidFill>
                <a:schemeClr val="accent1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tangible: land, equipment, animals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1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intangible: knowledge and skills, membership in a community, labour resources</a:t>
            </a:r>
          </a:p>
          <a:p>
            <a:endParaRPr lang="en-GB" sz="1800" dirty="0">
              <a:latin typeface="Calibri" panose="020F0502020204030204" pitchFamily="34" charset="0"/>
            </a:endParaRPr>
          </a:p>
        </p:txBody>
      </p:sp>
      <p:pic>
        <p:nvPicPr>
          <p:cNvPr id="10" name="Picture 4" descr="Image result for amartya sen">
            <a:extLst>
              <a:ext uri="{FF2B5EF4-FFF2-40B4-BE49-F238E27FC236}">
                <a16:creationId xmlns:a16="http://schemas.microsoft.com/office/drawing/2014/main" id="{4A3BE1C3-2B75-4380-B707-833FF67E5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833" y="428022"/>
            <a:ext cx="1805947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FEC29DB-13FC-482B-9F13-4DA8BADC58FC}"/>
              </a:ext>
            </a:extLst>
          </p:cNvPr>
          <p:cNvSpPr txBox="1"/>
          <p:nvPr/>
        </p:nvSpPr>
        <p:spPr>
          <a:xfrm>
            <a:off x="3487886" y="343180"/>
            <a:ext cx="60940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ENDOWMENT SET</a:t>
            </a:r>
            <a:endParaRPr lang="cs-CZ" sz="3600" dirty="0">
              <a:solidFill>
                <a:srgbClr val="FF0000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412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35514" y="229057"/>
            <a:ext cx="11520972" cy="166156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cs-CZ" sz="2000" dirty="0"/>
            </a:br>
            <a:br>
              <a:rPr lang="en-GB" sz="2000" dirty="0"/>
            </a:br>
            <a:r>
              <a:rPr lang="cs-CZ" sz="2000" dirty="0"/>
              <a:t> </a:t>
            </a:r>
            <a:endParaRPr lang="en-GB"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E27F1E76-DA40-2444-9588-36F2F7616184}" type="slidenum">
              <a:rPr lang="en-CZ" smtClean="0"/>
              <a:pPr algn="r"/>
              <a:t>13</a:t>
            </a:fld>
            <a:endParaRPr lang="en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2"/>
          </p:nvPr>
        </p:nvSpPr>
        <p:spPr>
          <a:xfrm>
            <a:off x="379580" y="2347169"/>
            <a:ext cx="11520973" cy="4709477"/>
          </a:xfrm>
        </p:spPr>
        <p:txBody>
          <a:bodyPr/>
          <a:lstStyle/>
          <a:p>
            <a:pPr marL="0" indent="0">
              <a:buNone/>
            </a:pPr>
            <a:endParaRPr lang="cs-CZ" sz="800" dirty="0"/>
          </a:p>
          <a:p>
            <a:pPr marL="914400" lvl="2" indent="0">
              <a:buNone/>
            </a:pP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A5EB0C0-DD5D-4B56-89A1-3193357A9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27" y="321101"/>
            <a:ext cx="1500818" cy="65993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0C02D03-D2E8-44A7-A115-02D49E096AA0}"/>
              </a:ext>
            </a:extLst>
          </p:cNvPr>
          <p:cNvSpPr txBox="1"/>
          <p:nvPr/>
        </p:nvSpPr>
        <p:spPr>
          <a:xfrm>
            <a:off x="524627" y="1129621"/>
            <a:ext cx="1133185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entitlement set = all combinations of goods and services a person can obtain by using the resources of the endowment set</a:t>
            </a:r>
          </a:p>
          <a:p>
            <a:endParaRPr lang="en-GB" sz="2400" dirty="0">
              <a:solidFill>
                <a:schemeClr val="accent1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  <a:p>
            <a:r>
              <a:rPr lang="en-GB" sz="24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The resources in an endowment set can be used to obtain food in three ways:</a:t>
            </a:r>
          </a:p>
          <a:p>
            <a:endParaRPr lang="en-GB" sz="2400" dirty="0">
              <a:solidFill>
                <a:schemeClr val="accent1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  <a:p>
            <a:pPr indent="-457200">
              <a:buAutoNum type="alphaLcParenR"/>
            </a:pPr>
            <a:r>
              <a:rPr lang="en-GB" sz="24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exchange (use of labour to purchase food)</a:t>
            </a:r>
          </a:p>
          <a:p>
            <a:pPr indent="-457200">
              <a:buAutoNum type="alphaLcParenR"/>
            </a:pPr>
            <a:r>
              <a:rPr lang="en-GB" sz="24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transfer (use of membership in a local community to obtain food as a gift)</a:t>
            </a:r>
          </a:p>
          <a:p>
            <a:pPr indent="-457200">
              <a:buAutoNum type="alphaLcParenR"/>
            </a:pPr>
            <a:r>
              <a:rPr lang="en-GB" sz="24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production (use of land and skills to produce food)</a:t>
            </a:r>
          </a:p>
          <a:p>
            <a:endParaRPr lang="en-GB" sz="2400" dirty="0">
              <a:solidFill>
                <a:schemeClr val="accent1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  <a:p>
            <a:r>
              <a:rPr lang="en-GB" sz="24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the greater the diversity of entitlements the greater likelihood of avoiding vulnerability and of food security =&gt; resilience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363B547-4066-474E-8FC7-A4648C4C42C4}"/>
              </a:ext>
            </a:extLst>
          </p:cNvPr>
          <p:cNvSpPr txBox="1"/>
          <p:nvPr/>
        </p:nvSpPr>
        <p:spPr>
          <a:xfrm>
            <a:off x="6355261" y="321101"/>
            <a:ext cx="4408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ENTITLEMENT SET</a:t>
            </a:r>
            <a:endParaRPr lang="cs-CZ" sz="3600" dirty="0">
              <a:solidFill>
                <a:srgbClr val="FF0000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803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7BEDE20-E4C5-46E8-B288-B3819D2091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E27F1E76-DA40-2444-9588-36F2F7616184}" type="slidenum">
              <a:rPr lang="en-CZ" smtClean="0"/>
              <a:pPr algn="r"/>
              <a:t>14</a:t>
            </a:fld>
            <a:endParaRPr lang="en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5D032F1-326B-4062-979B-01E462071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46" y="1588770"/>
            <a:ext cx="10315694" cy="43548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Řečová bublina: oválný bublinový popisek 4">
            <a:extLst>
              <a:ext uri="{FF2B5EF4-FFF2-40B4-BE49-F238E27FC236}">
                <a16:creationId xmlns:a16="http://schemas.microsoft.com/office/drawing/2014/main" id="{773A69F1-5CFA-42B8-90B3-D5B52AEBE375}"/>
              </a:ext>
            </a:extLst>
          </p:cNvPr>
          <p:cNvSpPr/>
          <p:nvPr/>
        </p:nvSpPr>
        <p:spPr>
          <a:xfrm>
            <a:off x="7448235" y="914401"/>
            <a:ext cx="4315158" cy="3161246"/>
          </a:xfrm>
          <a:prstGeom prst="wedgeEllipseCallout">
            <a:avLst>
              <a:gd name="adj1" fmla="val -86121"/>
              <a:gd name="adj2" fmla="val 53286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chemeClr val="tx1"/>
                </a:solidFill>
                <a:latin typeface="Oswald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What are those East Europeans playing at over there? Are they so lazy that they can’t even go to the (food) shop?</a:t>
            </a:r>
            <a:r>
              <a:rPr lang="en-GB" sz="2400" dirty="0">
                <a:effectLst/>
                <a:latin typeface="Oswald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B1AB272-2902-4059-8988-7FD0D772F392}"/>
              </a:ext>
            </a:extLst>
          </p:cNvPr>
          <p:cNvSpPr txBox="1"/>
          <p:nvPr/>
        </p:nvSpPr>
        <p:spPr>
          <a:xfrm>
            <a:off x="428607" y="320846"/>
            <a:ext cx="117471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>
              <a:buFont typeface="Arial" panose="020B0604020202020204" pitchFamily="34" charset="0"/>
              <a:buNone/>
            </a:pPr>
            <a:r>
              <a:rPr lang="en-GB" sz="2400" dirty="0">
                <a:solidFill>
                  <a:srgbClr val="FF0000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But sustainable household practices in Eastern Europe not really used as a source of inspiration and “international knowledge” – why?</a:t>
            </a:r>
          </a:p>
        </p:txBody>
      </p:sp>
    </p:spTree>
    <p:extLst>
      <p:ext uri="{BB962C8B-B14F-4D97-AF65-F5344CB8AC3E}">
        <p14:creationId xmlns:p14="http://schemas.microsoft.com/office/powerpoint/2010/main" val="2820022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35514" y="229057"/>
            <a:ext cx="11520972" cy="166156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cs-CZ" sz="2000" dirty="0"/>
            </a:br>
            <a:br>
              <a:rPr lang="en-GB" sz="2000" dirty="0"/>
            </a:br>
            <a:r>
              <a:rPr lang="cs-CZ" sz="2000" dirty="0"/>
              <a:t> </a:t>
            </a:r>
            <a:endParaRPr lang="en-GB"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E27F1E76-DA40-2444-9588-36F2F7616184}" type="slidenum">
              <a:rPr lang="en-CZ" smtClean="0"/>
              <a:pPr algn="r"/>
              <a:t>15</a:t>
            </a:fld>
            <a:endParaRPr lang="en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2"/>
          </p:nvPr>
        </p:nvSpPr>
        <p:spPr>
          <a:xfrm>
            <a:off x="379580" y="2347169"/>
            <a:ext cx="11520973" cy="4709477"/>
          </a:xfrm>
        </p:spPr>
        <p:txBody>
          <a:bodyPr/>
          <a:lstStyle/>
          <a:p>
            <a:pPr marL="0" indent="0">
              <a:buNone/>
            </a:pPr>
            <a:endParaRPr lang="cs-CZ" sz="800" dirty="0"/>
          </a:p>
          <a:p>
            <a:pPr marL="914400" lvl="2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7EA1A33-55FA-4ABE-8A06-7EF8F31A4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274" y="1554355"/>
            <a:ext cx="3179635" cy="19317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D606A75-A1B1-436B-8AF4-FC4094BF5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705" y="111318"/>
            <a:ext cx="5890569" cy="39456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EC08463-C698-4B36-AF4F-1E23455308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6308" y="3942683"/>
            <a:ext cx="7122809" cy="232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6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35514" y="229057"/>
            <a:ext cx="11520972" cy="166156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cs-CZ" sz="2000" dirty="0"/>
            </a:br>
            <a:br>
              <a:rPr lang="en-GB" sz="2000" dirty="0"/>
            </a:br>
            <a:r>
              <a:rPr lang="cs-CZ" sz="2000" dirty="0"/>
              <a:t> </a:t>
            </a:r>
            <a:endParaRPr lang="en-GB"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E27F1E76-DA40-2444-9588-36F2F7616184}" type="slidenum">
              <a:rPr lang="en-CZ" smtClean="0"/>
              <a:pPr algn="r"/>
              <a:t>16</a:t>
            </a:fld>
            <a:endParaRPr lang="en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2"/>
          </p:nvPr>
        </p:nvSpPr>
        <p:spPr>
          <a:xfrm>
            <a:off x="379580" y="2347169"/>
            <a:ext cx="11520973" cy="4709477"/>
          </a:xfrm>
        </p:spPr>
        <p:txBody>
          <a:bodyPr/>
          <a:lstStyle/>
          <a:p>
            <a:pPr marL="0" indent="0">
              <a:buNone/>
            </a:pPr>
            <a:endParaRPr lang="cs-CZ" sz="800" dirty="0"/>
          </a:p>
          <a:p>
            <a:pPr marL="914400" lvl="2" indent="0">
              <a:buNone/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F7E450A-5967-4AF2-93E3-B08D19B48F31}"/>
              </a:ext>
            </a:extLst>
          </p:cNvPr>
          <p:cNvSpPr txBox="1"/>
          <p:nvPr/>
        </p:nvSpPr>
        <p:spPr>
          <a:xfrm>
            <a:off x="297134" y="919098"/>
            <a:ext cx="11603419" cy="5693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>
              <a:lnSpc>
                <a:spcPts val="2700"/>
              </a:lnSpc>
              <a:buClr>
                <a:srgbClr val="A9A57C"/>
              </a:buClr>
              <a:buSzPts val="1700"/>
            </a:pPr>
            <a:r>
              <a:rPr lang="en-US" sz="2000" dirty="0">
                <a:solidFill>
                  <a:srgbClr val="FF0000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1. Eastern Europe – perennial learner and recipient of know-how from the West:</a:t>
            </a:r>
          </a:p>
          <a:p>
            <a:pPr marL="357188">
              <a:lnSpc>
                <a:spcPts val="2700"/>
              </a:lnSpc>
              <a:buClr>
                <a:srgbClr val="A9A57C"/>
              </a:buClr>
              <a:buSzPts val="1700"/>
            </a:pPr>
            <a:r>
              <a:rPr lang="en-US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Popular strand of research: how East European societies receive and ‘learn’ sustainability initiatives imported from the West as recipients of Western sustainability agendas (</a:t>
            </a:r>
            <a:r>
              <a:rPr lang="en-US" sz="2000" dirty="0" err="1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Mincyte</a:t>
            </a:r>
            <a:r>
              <a:rPr lang="cs-CZ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2012)</a:t>
            </a:r>
          </a:p>
          <a:p>
            <a:pPr marL="357188" lvl="0" algn="l" rtl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A9A57C"/>
              </a:buClr>
              <a:buSzPts val="1700"/>
            </a:pPr>
            <a:r>
              <a:rPr lang="en-US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Two effects of this approach:</a:t>
            </a:r>
            <a:endParaRPr lang="en-GB" sz="2000" dirty="0">
              <a:solidFill>
                <a:schemeClr val="accent1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  <a:p>
            <a:pPr marL="809625" lvl="0" algn="l" rtl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A9A57C"/>
              </a:buClr>
              <a:buSzPts val="1700"/>
            </a:pPr>
            <a:r>
              <a:rPr lang="en-GB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a) obscures the diversity of food practices in Eastern Europe</a:t>
            </a:r>
          </a:p>
          <a:p>
            <a:pPr marL="809625" lvl="0" algn="l" rtl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A9A57C"/>
              </a:buClr>
              <a:buSzPts val="1700"/>
            </a:pPr>
            <a:r>
              <a:rPr lang="en-GB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b) prioritises a marginal set of practices over the more prevalent ones</a:t>
            </a:r>
          </a:p>
          <a:p>
            <a:pPr marL="606425" lvl="0" algn="l" rtl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A9A57C"/>
              </a:buClr>
              <a:buSzPts val="1700"/>
            </a:pPr>
            <a:endParaRPr lang="en-GB" sz="800" dirty="0">
              <a:solidFill>
                <a:schemeClr val="accent1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  <a:p>
            <a:pPr marL="342900" indent="-203200">
              <a:lnSpc>
                <a:spcPts val="2700"/>
              </a:lnSpc>
              <a:buClr>
                <a:srgbClr val="A9A57C"/>
              </a:buClr>
              <a:buSzPts val="1700"/>
              <a:buFont typeface="Oswald"/>
            </a:pPr>
            <a:r>
              <a:rPr lang="en-GB" sz="2000" dirty="0">
                <a:solidFill>
                  <a:srgbClr val="FF0000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2. Developmentalist perspective</a:t>
            </a:r>
            <a:r>
              <a:rPr lang="en-GB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: post-1989 transformation of Eastern Europe seen as a unidirectional process from a non-market to a market, from an informal to a formal economy, i.e. </a:t>
            </a:r>
            <a:r>
              <a:rPr lang="cs-CZ" sz="2000" dirty="0" err="1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from</a:t>
            </a:r>
            <a:r>
              <a:rPr lang="cs-CZ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 </a:t>
            </a:r>
            <a:r>
              <a:rPr lang="en-GB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tradition </a:t>
            </a:r>
            <a:r>
              <a:rPr lang="en-GB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  <a:sym typeface="Wingdings" panose="05000000000000000000" pitchFamily="2" charset="2"/>
              </a:rPr>
              <a:t></a:t>
            </a:r>
            <a:r>
              <a:rPr lang="en-GB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 modernity</a:t>
            </a:r>
            <a:endParaRPr lang="cs-CZ" sz="2000" dirty="0">
              <a:solidFill>
                <a:schemeClr val="accent1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  <a:p>
            <a:pPr marL="342900" indent="14288">
              <a:lnSpc>
                <a:spcPts val="2700"/>
              </a:lnSpc>
              <a:buClr>
                <a:srgbClr val="A9A57C"/>
              </a:buClr>
              <a:buSzPts val="1700"/>
              <a:buFont typeface="Oswald"/>
            </a:pPr>
            <a:r>
              <a:rPr lang="en-GB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Eastern Europe simultaneously viewed as</a:t>
            </a:r>
            <a:r>
              <a:rPr lang="cs-CZ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:</a:t>
            </a:r>
          </a:p>
          <a:p>
            <a:pPr marL="809625" indent="14288">
              <a:lnSpc>
                <a:spcPts val="2700"/>
              </a:lnSpc>
              <a:buClr>
                <a:srgbClr val="A9A57C"/>
              </a:buClr>
              <a:buSzPts val="1700"/>
              <a:buFont typeface="Oswald"/>
            </a:pPr>
            <a:r>
              <a:rPr lang="en-GB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a) </a:t>
            </a:r>
            <a:r>
              <a:rPr lang="cs-CZ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o</a:t>
            </a:r>
            <a:r>
              <a:rPr lang="en-GB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n the slow linear development path</a:t>
            </a:r>
            <a:endParaRPr lang="cs-CZ" sz="2000" dirty="0">
              <a:solidFill>
                <a:schemeClr val="accent1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  <a:p>
            <a:pPr marL="809625" indent="14288">
              <a:lnSpc>
                <a:spcPts val="2700"/>
              </a:lnSpc>
              <a:buClr>
                <a:srgbClr val="A9A57C"/>
              </a:buClr>
              <a:buSzPts val="1700"/>
              <a:buFont typeface="Oswald"/>
            </a:pPr>
            <a:r>
              <a:rPr lang="en-GB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b) as stuck in time (retrospective markers ‘ex-Soviet’ and ‘ old Eastern Bloc’ </a:t>
            </a:r>
            <a:r>
              <a:rPr lang="cs-CZ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- </a:t>
            </a:r>
            <a:r>
              <a:rPr lang="en-GB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Müller 2018)</a:t>
            </a:r>
          </a:p>
          <a:p>
            <a:pPr marL="84138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9A57C"/>
              </a:buClr>
              <a:buSzPts val="1700"/>
            </a:pPr>
            <a:endParaRPr lang="en-GB" sz="2000" dirty="0">
              <a:solidFill>
                <a:schemeClr val="accent1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9029221-3D32-4672-A597-45AF0DD173B8}"/>
              </a:ext>
            </a:extLst>
          </p:cNvPr>
          <p:cNvSpPr txBox="1"/>
          <p:nvPr/>
        </p:nvSpPr>
        <p:spPr>
          <a:xfrm>
            <a:off x="379580" y="229057"/>
            <a:ext cx="2438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4 FACTORS</a:t>
            </a:r>
            <a:endParaRPr lang="cs-CZ" sz="3200" dirty="0">
              <a:solidFill>
                <a:srgbClr val="FF0000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64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35514" y="229057"/>
            <a:ext cx="11520972" cy="166156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cs-CZ" sz="2000" dirty="0"/>
            </a:br>
            <a:br>
              <a:rPr lang="en-GB" sz="2000" dirty="0"/>
            </a:br>
            <a:r>
              <a:rPr lang="cs-CZ" sz="2000" dirty="0"/>
              <a:t> </a:t>
            </a:r>
            <a:endParaRPr lang="en-GB"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E27F1E76-DA40-2444-9588-36F2F7616184}" type="slidenum">
              <a:rPr lang="en-CZ" smtClean="0"/>
              <a:pPr algn="r"/>
              <a:t>17</a:t>
            </a:fld>
            <a:endParaRPr lang="en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2"/>
          </p:nvPr>
        </p:nvSpPr>
        <p:spPr>
          <a:xfrm>
            <a:off x="379580" y="2347169"/>
            <a:ext cx="11520973" cy="4709477"/>
          </a:xfrm>
        </p:spPr>
        <p:txBody>
          <a:bodyPr/>
          <a:lstStyle/>
          <a:p>
            <a:pPr marL="0" indent="0">
              <a:buNone/>
            </a:pPr>
            <a:endParaRPr lang="cs-CZ" sz="800" dirty="0"/>
          </a:p>
          <a:p>
            <a:pPr marL="914400" lvl="2" indent="0">
              <a:buNone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9029221-3D32-4672-A597-45AF0DD173B8}"/>
              </a:ext>
            </a:extLst>
          </p:cNvPr>
          <p:cNvSpPr txBox="1"/>
          <p:nvPr/>
        </p:nvSpPr>
        <p:spPr>
          <a:xfrm>
            <a:off x="588581" y="229057"/>
            <a:ext cx="2438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4 FACTORS</a:t>
            </a:r>
            <a:endParaRPr lang="cs-CZ" sz="3200" dirty="0">
              <a:solidFill>
                <a:srgbClr val="FF0000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1EE3A13-FDFA-43D3-8ED8-E4B48AC4EFF7}"/>
              </a:ext>
            </a:extLst>
          </p:cNvPr>
          <p:cNvSpPr txBox="1"/>
          <p:nvPr/>
        </p:nvSpPr>
        <p:spPr>
          <a:xfrm>
            <a:off x="449083" y="914673"/>
            <a:ext cx="11407403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9A57C"/>
              </a:buClr>
              <a:buSzPts val="1700"/>
            </a:pPr>
            <a:r>
              <a:rPr lang="en-US" sz="2000" dirty="0">
                <a:solidFill>
                  <a:srgbClr val="FF0000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3. The economization of social science research on Eastern Europe</a:t>
            </a:r>
          </a:p>
          <a:p>
            <a:pPr marL="1397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9A57C"/>
              </a:buClr>
              <a:buSzPts val="1700"/>
            </a:pPr>
            <a:r>
              <a:rPr lang="en-US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The focus on poverty, shortage, and scarcity – Factor 3 that prevented East European household practices from being reframed as inspiring, innovative, and transferrable to other contexts</a:t>
            </a:r>
          </a:p>
          <a:p>
            <a:pPr marL="1397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9A57C"/>
              </a:buClr>
              <a:buSzPts val="1700"/>
            </a:pPr>
            <a:endParaRPr lang="en-US" sz="800" dirty="0">
              <a:solidFill>
                <a:schemeClr val="accent1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  <a:p>
            <a:pPr marL="1397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9A57C"/>
              </a:buClr>
              <a:buSzPts val="1700"/>
            </a:pPr>
            <a:r>
              <a:rPr lang="en-US" sz="2000" dirty="0">
                <a:solidFill>
                  <a:srgbClr val="FF0000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4.  Eastern Europe: social context outside the theory generating axis</a:t>
            </a:r>
          </a:p>
          <a:p>
            <a:pPr marL="1397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9A57C"/>
              </a:buClr>
              <a:buSzPts val="1700"/>
            </a:pPr>
            <a:r>
              <a:rPr lang="en-US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‘unlike in the South, people have not found in the East </a:t>
            </a:r>
            <a:r>
              <a:rPr lang="pt-PT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[</a:t>
            </a:r>
            <a:r>
              <a:rPr lang="en-US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…</a:t>
            </a:r>
            <a:r>
              <a:rPr lang="pt-PT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]</a:t>
            </a:r>
            <a:r>
              <a:rPr lang="en-US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 a source of alternatives to neoliberalism</a:t>
            </a:r>
            <a:r>
              <a:rPr lang="pt-PT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 [and]</a:t>
            </a:r>
            <a:r>
              <a:rPr lang="en-US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 environmental destruction’ (</a:t>
            </a:r>
            <a:r>
              <a:rPr lang="en-GB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Müller 2018) </a:t>
            </a:r>
            <a:r>
              <a:rPr lang="en-GB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  <a:sym typeface="Wingdings" panose="05000000000000000000" pitchFamily="2" charset="2"/>
              </a:rPr>
              <a:t> in contrast to the South, the European </a:t>
            </a:r>
            <a:r>
              <a:rPr lang="en-US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East has not become a valued source of a multiplicity of knowledge</a:t>
            </a:r>
          </a:p>
          <a:p>
            <a:pPr marL="1397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9A57C"/>
              </a:buClr>
              <a:buSzPts val="1700"/>
            </a:pPr>
            <a:endParaRPr lang="en-US" sz="800" dirty="0">
              <a:solidFill>
                <a:schemeClr val="accent1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  <a:p>
            <a:pPr marL="1397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9A57C"/>
              </a:buClr>
              <a:buSzPts val="1700"/>
            </a:pPr>
            <a:r>
              <a:rPr lang="en-GB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Eastern Europe’s </a:t>
            </a:r>
            <a:r>
              <a:rPr lang="en-GB" sz="2000" u="sng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location outside the axis</a:t>
            </a:r>
            <a:r>
              <a:rPr lang="en-GB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 that connects the </a:t>
            </a:r>
            <a:r>
              <a:rPr lang="en-GB" sz="2000" u="sng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former metropoles with former colonies</a:t>
            </a:r>
            <a:r>
              <a:rPr lang="en-GB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 in the circuits of internationally recognized knowledge (theory]</a:t>
            </a:r>
          </a:p>
          <a:p>
            <a:pPr marL="1397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9A57C"/>
              </a:buClr>
              <a:buSzPts val="1700"/>
            </a:pPr>
            <a:endParaRPr lang="en-US" sz="1800" dirty="0">
              <a:solidFill>
                <a:schemeClr val="accent1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7711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35514" y="229057"/>
            <a:ext cx="11520972" cy="166156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cs-CZ" sz="2000" dirty="0"/>
            </a:br>
            <a:br>
              <a:rPr lang="en-GB" sz="2000" dirty="0"/>
            </a:br>
            <a:r>
              <a:rPr lang="cs-CZ" sz="2000" dirty="0"/>
              <a:t> </a:t>
            </a:r>
            <a:endParaRPr lang="en-GB"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E27F1E76-DA40-2444-9588-36F2F7616184}" type="slidenum">
              <a:rPr lang="en-CZ" smtClean="0"/>
              <a:pPr algn="r"/>
              <a:t>18</a:t>
            </a:fld>
            <a:endParaRPr lang="en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2"/>
          </p:nvPr>
        </p:nvSpPr>
        <p:spPr>
          <a:xfrm>
            <a:off x="379580" y="2347169"/>
            <a:ext cx="11520973" cy="4709477"/>
          </a:xfrm>
        </p:spPr>
        <p:txBody>
          <a:bodyPr/>
          <a:lstStyle/>
          <a:p>
            <a:pPr marL="0" indent="0">
              <a:buNone/>
            </a:pPr>
            <a:endParaRPr lang="cs-CZ" sz="800" dirty="0"/>
          </a:p>
          <a:p>
            <a:pPr marL="914400" lvl="2" indent="0">
              <a:buNone/>
            </a:pP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89037DB-A2AF-46F3-9835-091B9A62F9A5}"/>
              </a:ext>
            </a:extLst>
          </p:cNvPr>
          <p:cNvSpPr txBox="1"/>
          <p:nvPr/>
        </p:nvSpPr>
        <p:spPr>
          <a:xfrm>
            <a:off x="-8486" y="881242"/>
            <a:ext cx="9522373" cy="4377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6900" lvl="1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  <a:buSzPts val="1700"/>
            </a:pPr>
            <a:r>
              <a:rPr lang="en-US" sz="3200" dirty="0">
                <a:solidFill>
                  <a:srgbClr val="FF0000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Why does all this matter? </a:t>
            </a:r>
          </a:p>
          <a:p>
            <a:pPr marL="596900" lvl="1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  <a:buSzPts val="1700"/>
            </a:pPr>
            <a:r>
              <a:rPr lang="en-US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Why is it important to understand this ‘missed opportunity’ </a:t>
            </a:r>
            <a:r>
              <a:rPr lang="cs-CZ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/</a:t>
            </a:r>
            <a:r>
              <a:rPr lang="en-US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 ‘lessons from Eastern Europe that have not been </a:t>
            </a:r>
            <a:r>
              <a:rPr lang="cs-CZ" sz="2000" dirty="0" err="1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learned</a:t>
            </a:r>
            <a:r>
              <a:rPr lang="en-US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’?</a:t>
            </a:r>
          </a:p>
          <a:p>
            <a:pPr marL="596900" lvl="1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  <a:buSzPts val="1700"/>
            </a:pPr>
            <a:endParaRPr lang="en-US" sz="800" dirty="0">
              <a:solidFill>
                <a:schemeClr val="accent1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  <a:p>
            <a:pPr marL="596900" lvl="1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  <a:buSzPts val="1700"/>
            </a:pPr>
            <a:r>
              <a:rPr lang="en-US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1. The gravity of </a:t>
            </a:r>
            <a:r>
              <a:rPr lang="cs-CZ" sz="2000" dirty="0" err="1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the</a:t>
            </a:r>
            <a:r>
              <a:rPr lang="cs-CZ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global environmental crisis requires searching for responses in all social contexts, not just in the West / </a:t>
            </a:r>
            <a:r>
              <a:rPr lang="cs-CZ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center</a:t>
            </a:r>
            <a:r>
              <a:rPr lang="en-US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 where the conventional notion of sustainability was coined</a:t>
            </a:r>
          </a:p>
          <a:p>
            <a:pPr marL="596900" lvl="1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  <a:buSzPts val="1700"/>
            </a:pPr>
            <a:endParaRPr lang="en-US" sz="800" dirty="0">
              <a:solidFill>
                <a:schemeClr val="accent1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  <a:p>
            <a:pPr marL="596900" lvl="1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  <a:buSzPts val="1700"/>
            </a:pPr>
            <a:r>
              <a:rPr lang="en-US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2.  Need </a:t>
            </a:r>
            <a:r>
              <a:rPr lang="cs-CZ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to make </a:t>
            </a:r>
            <a:r>
              <a:rPr lang="en-US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the flow of scholarly communication multidirectional as opposed to the unidirectional West </a:t>
            </a:r>
            <a:r>
              <a:rPr lang="en-US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 the Rest (East, South….) flow -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2CD6AF8-0258-49F3-9E25-494B07F7A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387" y="386937"/>
            <a:ext cx="3163614" cy="516084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63241FD8-21A4-4CC2-9B48-234732BE7391}"/>
              </a:ext>
            </a:extLst>
          </p:cNvPr>
          <p:cNvSpPr txBox="1"/>
          <p:nvPr/>
        </p:nvSpPr>
        <p:spPr>
          <a:xfrm>
            <a:off x="9291145" y="5638204"/>
            <a:ext cx="30427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Wikimedia Commons</a:t>
            </a:r>
            <a:endParaRPr lang="cs-CZ" sz="1600" dirty="0">
              <a:solidFill>
                <a:schemeClr val="accent1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742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E27F1E76-DA40-2444-9588-36F2F7616184}" type="slidenum">
              <a:rPr lang="en-CZ" smtClean="0"/>
              <a:pPr algn="r"/>
              <a:t>19</a:t>
            </a:fld>
            <a:endParaRPr lang="en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8CCB8699-4783-41FA-ACEA-B785FED9A2A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395816"/>
            <a:ext cx="11393214" cy="5589082"/>
          </a:xfrm>
        </p:spPr>
        <p:txBody>
          <a:bodyPr/>
          <a:lstStyle/>
          <a:p>
            <a:pPr marL="0" indent="0">
              <a:lnSpc>
                <a:spcPts val="2800"/>
              </a:lnSpc>
              <a:buNone/>
              <a:tabLst>
                <a:tab pos="452438" algn="l"/>
              </a:tabLst>
            </a:pPr>
            <a:r>
              <a:rPr lang="en-GB" sz="3200" dirty="0">
                <a:solidFill>
                  <a:srgbClr val="FF0000"/>
                </a:solidFill>
                <a:sym typeface="Wingdings" panose="05000000000000000000" pitchFamily="2" charset="2"/>
              </a:rPr>
              <a:t>Learning from the periphery?</a:t>
            </a:r>
          </a:p>
          <a:p>
            <a:pPr>
              <a:lnSpc>
                <a:spcPts val="2800"/>
              </a:lnSpc>
              <a:tabLst>
                <a:tab pos="452438" algn="l"/>
              </a:tabLst>
            </a:pPr>
            <a:r>
              <a:rPr lang="en-GB" sz="2000" dirty="0">
                <a:sym typeface="Wingdings" panose="05000000000000000000" pitchFamily="2" charset="2"/>
              </a:rPr>
              <a:t>Need to extend and diversify the notion </a:t>
            </a:r>
            <a:r>
              <a:rPr lang="cs-CZ" sz="2000" dirty="0">
                <a:sym typeface="Wingdings" panose="05000000000000000000" pitchFamily="2" charset="2"/>
              </a:rPr>
              <a:t>of </a:t>
            </a:r>
            <a:r>
              <a:rPr lang="en-GB" sz="2000" dirty="0">
                <a:sym typeface="Wingdings" panose="05000000000000000000" pitchFamily="2" charset="2"/>
              </a:rPr>
              <a:t>a sustainable food system to include informal, already existing sustainable practices</a:t>
            </a:r>
            <a:br>
              <a:rPr lang="en-GB" sz="2000" dirty="0">
                <a:sym typeface="Wingdings" panose="05000000000000000000" pitchFamily="2" charset="2"/>
              </a:rPr>
            </a:br>
            <a:br>
              <a:rPr lang="en-GB" sz="2000" dirty="0">
                <a:sym typeface="Wingdings" panose="05000000000000000000" pitchFamily="2" charset="2"/>
              </a:rPr>
            </a:br>
            <a:r>
              <a:rPr lang="en-GB" sz="2000" dirty="0">
                <a:sym typeface="Wingdings" panose="05000000000000000000" pitchFamily="2" charset="2"/>
              </a:rPr>
              <a:t>The threat of a loss of informal, already existing sustainability because of the import of the conventional model of sustainability (benefits of imported models may not compensate for the losses)</a:t>
            </a:r>
            <a:br>
              <a:rPr lang="en-GB" sz="2000" dirty="0">
                <a:sym typeface="Wingdings" panose="05000000000000000000" pitchFamily="2" charset="2"/>
              </a:rPr>
            </a:br>
            <a:br>
              <a:rPr lang="en-GB" sz="2000" dirty="0">
                <a:sym typeface="Wingdings" panose="05000000000000000000" pitchFamily="2" charset="2"/>
              </a:rPr>
            </a:br>
            <a:r>
              <a:rPr lang="en-GB" sz="2000" dirty="0">
                <a:sym typeface="Wingdings" panose="05000000000000000000" pitchFamily="2" charset="2"/>
              </a:rPr>
              <a:t>This way of thinking invites us:</a:t>
            </a:r>
            <a:br>
              <a:rPr lang="en-GB" sz="2000" dirty="0">
                <a:sym typeface="Wingdings" panose="05000000000000000000" pitchFamily="2" charset="2"/>
              </a:rPr>
            </a:br>
            <a:r>
              <a:rPr lang="en-GB" sz="2000" dirty="0">
                <a:sym typeface="Wingdings" panose="05000000000000000000" pitchFamily="2" charset="2"/>
              </a:rPr>
              <a:t>- to think beyond the intentionality of sustainable behaviour to include </a:t>
            </a:r>
            <a:r>
              <a:rPr lang="en-US" sz="2000" dirty="0">
                <a:sym typeface="Wingdings" panose="05000000000000000000" pitchFamily="2" charset="2"/>
              </a:rPr>
              <a:t>‘</a:t>
            </a:r>
            <a:r>
              <a:rPr lang="en-US" sz="2000" dirty="0"/>
              <a:t>sustainability by outcome rather than intention’ (‘quiet sustainability’)</a:t>
            </a:r>
            <a:br>
              <a:rPr lang="en-GB" sz="2000" dirty="0">
                <a:sym typeface="Wingdings" panose="05000000000000000000" pitchFamily="2" charset="2"/>
              </a:rPr>
            </a:br>
            <a:r>
              <a:rPr lang="en-GB" sz="2000" dirty="0">
                <a:sym typeface="Wingdings" panose="05000000000000000000" pitchFamily="2" charset="2"/>
              </a:rPr>
              <a:t>- to move beyond sustainability based on constraints and limitations</a:t>
            </a:r>
            <a:br>
              <a:rPr lang="en-GB" sz="2000" dirty="0">
                <a:sym typeface="Wingdings" panose="05000000000000000000" pitchFamily="2" charset="2"/>
              </a:rPr>
            </a:br>
            <a:r>
              <a:rPr lang="en-GB" sz="2000" dirty="0">
                <a:sym typeface="Wingdings" panose="05000000000000000000" pitchFamily="2" charset="2"/>
              </a:rPr>
              <a:t>- to include sustainable behaviours associated with joy. pleasure and exuberance</a:t>
            </a:r>
            <a:br>
              <a:rPr lang="en-GB" sz="2000" dirty="0">
                <a:sym typeface="Wingdings" panose="05000000000000000000" pitchFamily="2" charset="2"/>
              </a:rPr>
            </a:br>
            <a:r>
              <a:rPr lang="en-GB" sz="2000" dirty="0">
                <a:sym typeface="Wingdings" panose="05000000000000000000" pitchFamily="2" charset="2"/>
              </a:rPr>
              <a:t>- to value what already exists and its maintenance X sustainability as a novelty, creativity, innovation, digital technology…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664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E27F1E76-DA40-2444-9588-36F2F7616184}" type="slidenum">
              <a:rPr lang="en-CZ" smtClean="0"/>
              <a:pPr algn="r"/>
              <a:t>2</a:t>
            </a:fld>
            <a:endParaRPr lang="en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2"/>
          </p:nvPr>
        </p:nvSpPr>
        <p:spPr>
          <a:xfrm>
            <a:off x="1923246" y="1074261"/>
            <a:ext cx="10081942" cy="4709477"/>
          </a:xfrm>
        </p:spPr>
        <p:txBody>
          <a:bodyPr/>
          <a:lstStyle/>
          <a:p>
            <a:pPr marL="0" indent="0">
              <a:buNone/>
            </a:pPr>
            <a:endParaRPr lang="cs-CZ" sz="800" dirty="0"/>
          </a:p>
          <a:p>
            <a:pPr marL="900112" lvl="2" indent="-457200">
              <a:buAutoNum type="arabicPlain"/>
            </a:pPr>
            <a:r>
              <a:rPr lang="en-GB" dirty="0"/>
              <a:t>T</a:t>
            </a:r>
            <a:r>
              <a:rPr lang="cs-CZ" dirty="0"/>
              <a:t>o </a:t>
            </a:r>
            <a:r>
              <a:rPr lang="en-GB" dirty="0"/>
              <a:t>highlight a couple of inspiring but little known facts about household use of resources in Czechia and wider Eastern Europe</a:t>
            </a:r>
          </a:p>
          <a:p>
            <a:pPr marL="900112" lvl="2" indent="-457200">
              <a:buAutoNum type="arabicPlain"/>
            </a:pPr>
            <a:endParaRPr lang="en-GB" sz="800" dirty="0"/>
          </a:p>
          <a:p>
            <a:pPr marL="1789113" lvl="2" indent="-457200"/>
            <a:r>
              <a:rPr lang="en-GB" dirty="0"/>
              <a:t>water</a:t>
            </a:r>
          </a:p>
          <a:p>
            <a:pPr marL="1789113" lvl="2" indent="-457200"/>
            <a:r>
              <a:rPr lang="en-GB" dirty="0"/>
              <a:t>food waste</a:t>
            </a:r>
          </a:p>
          <a:p>
            <a:pPr marL="1789113" lvl="2" indent="-457200"/>
            <a:r>
              <a:rPr lang="en-GB" dirty="0"/>
              <a:t>food self-provisioning and diverse and resilient food system</a:t>
            </a:r>
          </a:p>
          <a:p>
            <a:pPr marL="442912" lvl="2" indent="0">
              <a:buNone/>
            </a:pPr>
            <a:endParaRPr lang="en-GB" dirty="0"/>
          </a:p>
          <a:p>
            <a:pPr marL="895350" lvl="2" indent="-442913">
              <a:buFont typeface="Arial" panose="020B0604020202020204" pitchFamily="34" charset="0"/>
              <a:buNone/>
            </a:pPr>
            <a:r>
              <a:rPr lang="en-GB" dirty="0"/>
              <a:t>2	But sustainable household practices in Eastern Europe not really used as a source of inspiration and “international knowledge” – why?</a:t>
            </a:r>
          </a:p>
          <a:p>
            <a:pPr marL="900112" lvl="2" indent="-457200">
              <a:buAutoNum type="arabicPlain"/>
            </a:pPr>
            <a:endParaRPr lang="en-GB" dirty="0"/>
          </a:p>
          <a:p>
            <a:pPr marL="442912" lvl="2" indent="0">
              <a:buNone/>
            </a:pPr>
            <a:r>
              <a:rPr lang="en-GB" dirty="0"/>
              <a:t>3	What can be done about it?</a:t>
            </a:r>
          </a:p>
          <a:p>
            <a:pPr marL="900112" lvl="2" indent="-457200">
              <a:buAutoNum type="arabicPlain"/>
            </a:pPr>
            <a:endParaRPr lang="en-GB" dirty="0"/>
          </a:p>
          <a:p>
            <a:pPr marL="900112" lvl="2" indent="-457200">
              <a:buAutoNum type="arabicPlain"/>
            </a:pPr>
            <a:endParaRPr lang="en-GB" dirty="0"/>
          </a:p>
          <a:p>
            <a:pPr marL="914400" lvl="2" indent="0">
              <a:buNone/>
            </a:pPr>
            <a:endParaRPr lang="en-GB" dirty="0"/>
          </a:p>
          <a:p>
            <a:pPr marL="914400" lvl="2" indent="0">
              <a:buNone/>
            </a:pPr>
            <a:endParaRPr lang="en-GB" dirty="0"/>
          </a:p>
          <a:p>
            <a:pPr marL="914400" lvl="2" indent="0">
              <a:buNone/>
            </a:pPr>
            <a:endParaRPr lang="en-GB" dirty="0"/>
          </a:p>
          <a:p>
            <a:pPr marL="914400" lvl="2" indent="0">
              <a:buNone/>
            </a:pP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39CA152-36D1-4F67-8F92-BD0C3B09AC12}"/>
              </a:ext>
            </a:extLst>
          </p:cNvPr>
          <p:cNvSpPr txBox="1"/>
          <p:nvPr/>
        </p:nvSpPr>
        <p:spPr>
          <a:xfrm>
            <a:off x="768928" y="718028"/>
            <a:ext cx="3429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OUTLINE</a:t>
            </a:r>
            <a:endParaRPr lang="cs-CZ" sz="4000" dirty="0">
              <a:solidFill>
                <a:srgbClr val="FF0000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833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1179" y="448872"/>
            <a:ext cx="11105974" cy="2800539"/>
          </a:xfrm>
        </p:spPr>
        <p:txBody>
          <a:bodyPr/>
          <a:lstStyle/>
          <a:p>
            <a:pPr algn="ctr"/>
            <a:br>
              <a:rPr lang="cs-CZ" dirty="0"/>
            </a:br>
            <a:r>
              <a:rPr lang="en-US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petr</a:t>
            </a:r>
            <a:r>
              <a:rPr lang="cs-CZ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jehlicka</a:t>
            </a:r>
            <a:r>
              <a:rPr lang="cs-CZ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@soc.cas.cz</a:t>
            </a:r>
            <a:br>
              <a:rPr lang="en-GB" dirty="0"/>
            </a:br>
            <a:br>
              <a:rPr lang="en-GB" sz="1800" dirty="0"/>
            </a:br>
            <a:br>
              <a:rPr lang="en-GB" dirty="0"/>
            </a:br>
            <a:br>
              <a:rPr lang="en-GB" dirty="0"/>
            </a:br>
            <a:r>
              <a:rPr lang="en-GB" sz="2400" dirty="0"/>
              <a:t>Transformations Community European Hub Conference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Prague, 12 – 14 July 2023</a:t>
            </a:r>
            <a:br>
              <a:rPr lang="en-US" dirty="0"/>
            </a:br>
            <a:br>
              <a:rPr lang="en-US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2529448-1282-FB08-4363-9A7E70010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766" y="5269960"/>
            <a:ext cx="5047688" cy="133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92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E27F1E76-DA40-2444-9588-36F2F7616184}" type="slidenum">
              <a:rPr lang="en-CZ" smtClean="0"/>
              <a:pPr algn="r"/>
              <a:t>3</a:t>
            </a:fld>
            <a:endParaRPr lang="en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2"/>
          </p:nvPr>
        </p:nvSpPr>
        <p:spPr>
          <a:xfrm>
            <a:off x="241930" y="2347169"/>
            <a:ext cx="6746634" cy="2156005"/>
          </a:xfrm>
        </p:spPr>
        <p:txBody>
          <a:bodyPr/>
          <a:lstStyle/>
          <a:p>
            <a:pPr marL="0" indent="0">
              <a:buNone/>
            </a:pPr>
            <a:endParaRPr lang="cs-CZ" sz="800" dirty="0"/>
          </a:p>
          <a:p>
            <a:pPr marL="914400" lvl="2" indent="0">
              <a:buNone/>
            </a:pPr>
            <a:endParaRPr lang="cs-CZ" dirty="0"/>
          </a:p>
        </p:txBody>
      </p:sp>
      <p:pic>
        <p:nvPicPr>
          <p:cNvPr id="4" name="Obrázek 3" descr="Obsah obrázku mapa&#10;&#10;Popis byl vytvořen automaticky">
            <a:extLst>
              <a:ext uri="{FF2B5EF4-FFF2-40B4-BE49-F238E27FC236}">
                <a16:creationId xmlns:a16="http://schemas.microsoft.com/office/drawing/2014/main" id="{614C7C52-120D-471E-89E2-751D90BD3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348" y="413354"/>
            <a:ext cx="4522346" cy="55771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789803E-FD55-4254-AE64-862F5C1D7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29" y="320860"/>
            <a:ext cx="6746634" cy="150158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5018BB2-19C4-4700-991A-851D31386900}"/>
              </a:ext>
            </a:extLst>
          </p:cNvPr>
          <p:cNvSpPr txBox="1"/>
          <p:nvPr/>
        </p:nvSpPr>
        <p:spPr>
          <a:xfrm>
            <a:off x="241929" y="2241136"/>
            <a:ext cx="67466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Czechia – 4th lowest household consumption of metered water in Europe (after Slovakia, Malta and Estonia):</a:t>
            </a:r>
          </a:p>
          <a:p>
            <a:endParaRPr lang="en-GB" dirty="0">
              <a:solidFill>
                <a:schemeClr val="accent1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89.2 litres per person per day (2020</a:t>
            </a:r>
            <a:r>
              <a:rPr lang="en-GB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Highest consumption: Switzerland (300 litres per person per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And then: Italy, Portugal and France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1F2D4C0-D90B-4644-8616-BCB9F72016AB}"/>
              </a:ext>
            </a:extLst>
          </p:cNvPr>
          <p:cNvSpPr txBox="1"/>
          <p:nvPr/>
        </p:nvSpPr>
        <p:spPr>
          <a:xfrm>
            <a:off x="1986116" y="5525933"/>
            <a:ext cx="483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Source: </a:t>
            </a:r>
            <a:r>
              <a:rPr lang="en-GB" dirty="0" err="1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Hospod</a:t>
            </a:r>
            <a:r>
              <a:rPr lang="cs-CZ" dirty="0" err="1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ářské</a:t>
            </a:r>
            <a:r>
              <a:rPr lang="cs-CZ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 noviny, 17 </a:t>
            </a:r>
            <a:r>
              <a:rPr lang="cs-CZ" dirty="0" err="1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Feb</a:t>
            </a:r>
            <a:r>
              <a:rPr lang="cs-CZ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 2022 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372F763-65D0-4939-9208-132D4C4239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6319" y="161872"/>
            <a:ext cx="1531753" cy="5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92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E27F1E76-DA40-2444-9588-36F2F7616184}" type="slidenum">
              <a:rPr lang="en-CZ" smtClean="0"/>
              <a:pPr algn="r"/>
              <a:t>4</a:t>
            </a:fld>
            <a:endParaRPr lang="en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2"/>
          </p:nvPr>
        </p:nvSpPr>
        <p:spPr>
          <a:xfrm>
            <a:off x="379580" y="2347169"/>
            <a:ext cx="5713823" cy="1398921"/>
          </a:xfrm>
        </p:spPr>
        <p:txBody>
          <a:bodyPr/>
          <a:lstStyle/>
          <a:p>
            <a:pPr marL="0" indent="0">
              <a:buNone/>
            </a:pPr>
            <a:endParaRPr lang="cs-CZ" sz="800" dirty="0"/>
          </a:p>
          <a:p>
            <a:pPr marL="914400" lvl="2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789803E-FD55-4254-AE64-862F5C1D7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29" y="257798"/>
            <a:ext cx="6746634" cy="150158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C370EAF-33BA-426A-94DD-39C77AAB7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012" y="990256"/>
            <a:ext cx="6051419" cy="48053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ADC8DF4-7667-4D41-9FD8-62D39B0B6BC3}"/>
              </a:ext>
            </a:extLst>
          </p:cNvPr>
          <p:cNvSpPr txBox="1"/>
          <p:nvPr/>
        </p:nvSpPr>
        <p:spPr>
          <a:xfrm>
            <a:off x="241929" y="2347169"/>
            <a:ext cx="56082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Czechia: continuous decrease in consumption:</a:t>
            </a:r>
          </a:p>
          <a:p>
            <a:endParaRPr lang="en-GB" dirty="0">
              <a:solidFill>
                <a:schemeClr val="accent1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1990: 173.0 litres per person per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2020:   89.2 litres per person per day (nearly half)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  <a:p>
            <a:r>
              <a:rPr lang="en-GB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(household water consumption depicted by light blue colour)</a:t>
            </a:r>
            <a:endParaRPr lang="cs-CZ" dirty="0">
              <a:solidFill>
                <a:schemeClr val="accent1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26005D2-AF83-492D-9244-22E98F47349B}"/>
              </a:ext>
            </a:extLst>
          </p:cNvPr>
          <p:cNvSpPr txBox="1"/>
          <p:nvPr/>
        </p:nvSpPr>
        <p:spPr>
          <a:xfrm>
            <a:off x="894735" y="5426252"/>
            <a:ext cx="483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Source: </a:t>
            </a:r>
            <a:r>
              <a:rPr lang="en-GB" dirty="0" err="1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Hospod</a:t>
            </a:r>
            <a:r>
              <a:rPr lang="cs-CZ" dirty="0" err="1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ářské</a:t>
            </a:r>
            <a:r>
              <a:rPr lang="cs-CZ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 noviny, 17 </a:t>
            </a:r>
            <a:r>
              <a:rPr lang="cs-CZ" dirty="0" err="1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Feb</a:t>
            </a:r>
            <a:r>
              <a:rPr lang="cs-CZ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 2022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AB5CF49-2919-4EFC-B420-3F06E981661F}"/>
              </a:ext>
            </a:extLst>
          </p:cNvPr>
          <p:cNvSpPr txBox="1"/>
          <p:nvPr/>
        </p:nvSpPr>
        <p:spPr>
          <a:xfrm>
            <a:off x="10259625" y="173768"/>
            <a:ext cx="1769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WATER</a:t>
            </a:r>
            <a:endParaRPr lang="cs-CZ" sz="3600" dirty="0">
              <a:solidFill>
                <a:srgbClr val="FF0000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395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E27F1E76-DA40-2444-9588-36F2F7616184}" type="slidenum">
              <a:rPr lang="en-CZ" smtClean="0"/>
              <a:pPr algn="r"/>
              <a:t>5</a:t>
            </a:fld>
            <a:endParaRPr lang="en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2"/>
          </p:nvPr>
        </p:nvSpPr>
        <p:spPr>
          <a:xfrm>
            <a:off x="379580" y="2347169"/>
            <a:ext cx="11520973" cy="4709477"/>
          </a:xfrm>
        </p:spPr>
        <p:txBody>
          <a:bodyPr/>
          <a:lstStyle/>
          <a:p>
            <a:pPr marL="0" indent="0">
              <a:buNone/>
            </a:pPr>
            <a:endParaRPr lang="cs-CZ" sz="800" dirty="0"/>
          </a:p>
          <a:p>
            <a:pPr marL="914400" lvl="2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A780068-C007-41A7-BEE6-4CC9FD47A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967" y="297763"/>
            <a:ext cx="7503586" cy="55975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589F7CE-C4DA-4BA1-85ED-2ECDD897EED7}"/>
              </a:ext>
            </a:extLst>
          </p:cNvPr>
          <p:cNvSpPr txBox="1"/>
          <p:nvPr/>
        </p:nvSpPr>
        <p:spPr>
          <a:xfrm>
            <a:off x="379580" y="1490008"/>
            <a:ext cx="25268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Low levels of municipal waste in East European countries:</a:t>
            </a:r>
          </a:p>
          <a:p>
            <a:endParaRPr lang="en-GB" sz="2000" dirty="0">
              <a:solidFill>
                <a:schemeClr val="accent1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  <a:p>
            <a:r>
              <a:rPr lang="en-GB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All of them below EU average</a:t>
            </a:r>
            <a:endParaRPr lang="cs-CZ" sz="2000" dirty="0">
              <a:solidFill>
                <a:schemeClr val="accent1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9594697-A8EC-4024-A349-063DB078BC1C}"/>
              </a:ext>
            </a:extLst>
          </p:cNvPr>
          <p:cNvSpPr txBox="1"/>
          <p:nvPr/>
        </p:nvSpPr>
        <p:spPr>
          <a:xfrm>
            <a:off x="379580" y="415096"/>
            <a:ext cx="2028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WASTE</a:t>
            </a:r>
            <a:endParaRPr lang="cs-CZ" sz="3600" dirty="0">
              <a:solidFill>
                <a:srgbClr val="FF0000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458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E27F1E76-DA40-2444-9588-36F2F7616184}" type="slidenum">
              <a:rPr lang="en-CZ" smtClean="0"/>
              <a:pPr algn="r"/>
              <a:t>6</a:t>
            </a:fld>
            <a:endParaRPr lang="en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2"/>
          </p:nvPr>
        </p:nvSpPr>
        <p:spPr>
          <a:xfrm>
            <a:off x="379580" y="2347169"/>
            <a:ext cx="11520973" cy="4709477"/>
          </a:xfrm>
        </p:spPr>
        <p:txBody>
          <a:bodyPr/>
          <a:lstStyle/>
          <a:p>
            <a:pPr marL="0" indent="0">
              <a:buNone/>
            </a:pPr>
            <a:endParaRPr lang="cs-CZ" sz="800" dirty="0"/>
          </a:p>
          <a:p>
            <a:pPr marL="914400" lvl="2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6E00E5C-871F-4592-80CC-90D8F37B7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994" y="285135"/>
            <a:ext cx="5250426" cy="54987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9D39CEF-603C-4CCB-950E-7C2870EF1635}"/>
              </a:ext>
            </a:extLst>
          </p:cNvPr>
          <p:cNvSpPr txBox="1"/>
          <p:nvPr/>
        </p:nvSpPr>
        <p:spPr>
          <a:xfrm>
            <a:off x="291447" y="1672949"/>
            <a:ext cx="577358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Total amounts of food waste in the EU (2010):</a:t>
            </a:r>
          </a:p>
          <a:p>
            <a:endParaRPr lang="en-US" dirty="0">
              <a:solidFill>
                <a:schemeClr val="accent1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EU average of total food waste: 173 kg per person per year (the whole food chain)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accent4">
                  <a:lumMod val="75000"/>
                </a:schemeClr>
              </a:solidFill>
              <a:latin typeface="Oswald" panose="020B060402020202020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East European countries below the average except for Poland, Estonia and Hungary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But: these are estimates and figures concerning food waste are notoriously unreliable</a:t>
            </a:r>
            <a:endParaRPr lang="cs-CZ" dirty="0">
              <a:solidFill>
                <a:schemeClr val="accent1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7A89ABD-6075-464F-91E3-5749FD921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580" y="447397"/>
            <a:ext cx="1691787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45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E27F1E76-DA40-2444-9588-36F2F7616184}" type="slidenum">
              <a:rPr lang="en-CZ" smtClean="0"/>
              <a:pPr algn="r"/>
              <a:t>7</a:t>
            </a:fld>
            <a:endParaRPr lang="en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B62BAC0-50C0-4FED-A1DF-68C26B9F2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50" y="1591901"/>
            <a:ext cx="5342268" cy="231392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07C47EF-7A5B-48EE-A726-6D47D7C7EB73}"/>
              </a:ext>
            </a:extLst>
          </p:cNvPr>
          <p:cNvSpPr txBox="1"/>
          <p:nvPr/>
        </p:nvSpPr>
        <p:spPr>
          <a:xfrm>
            <a:off x="6331974" y="510539"/>
            <a:ext cx="5860026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Puzzle: this + other recent projects on household food waste conducted by Czech scholars all justified by the need to find ways of reducing waste.</a:t>
            </a:r>
          </a:p>
          <a:p>
            <a:endParaRPr lang="en-US" sz="2000" dirty="0">
              <a:solidFill>
                <a:schemeClr val="accent1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  <a:p>
            <a:r>
              <a:rPr lang="en-GB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To me, the real mystery of this research topic is: </a:t>
            </a:r>
          </a:p>
          <a:p>
            <a:endParaRPr lang="en-GB" sz="2000" dirty="0">
              <a:solidFill>
                <a:schemeClr val="accent1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Where is the missing waste?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How come Czech households produce so little food waste?</a:t>
            </a:r>
          </a:p>
          <a:p>
            <a:endParaRPr lang="en-GB" sz="2000" dirty="0">
              <a:solidFill>
                <a:schemeClr val="accent1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  <a:p>
            <a:r>
              <a:rPr lang="en-GB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-&gt; crucial questions, given the gravity of the food waste problem</a:t>
            </a:r>
          </a:p>
          <a:p>
            <a:endParaRPr lang="en-GB" sz="2000" dirty="0">
              <a:solidFill>
                <a:schemeClr val="accent1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  <a:p>
            <a:r>
              <a:rPr lang="en-GB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But nobody knows the answer…..</a:t>
            </a:r>
            <a:endParaRPr lang="cs-CZ" sz="2000" dirty="0">
              <a:solidFill>
                <a:schemeClr val="accent1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cs-CZ" sz="1800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99F0237A-4B6F-4588-B7D4-A6EBD37FA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90" y="4318673"/>
            <a:ext cx="6020694" cy="146538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ECE984-510A-44FD-9B78-0325F42A4E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266" y="365735"/>
            <a:ext cx="1691787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80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E27F1E76-DA40-2444-9588-36F2F7616184}" type="slidenum">
              <a:rPr lang="en-CZ" smtClean="0"/>
              <a:pPr algn="r"/>
              <a:t>8</a:t>
            </a:fld>
            <a:endParaRPr lang="en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2"/>
          </p:nvPr>
        </p:nvSpPr>
        <p:spPr>
          <a:xfrm>
            <a:off x="379580" y="2347169"/>
            <a:ext cx="11520973" cy="4709477"/>
          </a:xfrm>
        </p:spPr>
        <p:txBody>
          <a:bodyPr/>
          <a:lstStyle/>
          <a:p>
            <a:pPr marL="0" indent="0">
              <a:buNone/>
            </a:pPr>
            <a:endParaRPr lang="cs-CZ" sz="800" dirty="0"/>
          </a:p>
          <a:p>
            <a:pPr marL="914400" lvl="2" indent="0">
              <a:buNone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B5B4005-1FAC-44B1-95A5-3051C6C6BC7A}"/>
              </a:ext>
            </a:extLst>
          </p:cNvPr>
          <p:cNvSpPr txBox="1"/>
          <p:nvPr/>
        </p:nvSpPr>
        <p:spPr>
          <a:xfrm>
            <a:off x="0" y="3680612"/>
            <a:ext cx="11520973" cy="1885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013" algn="just">
              <a:lnSpc>
                <a:spcPct val="150000"/>
              </a:lnSpc>
            </a:pPr>
            <a:r>
              <a:rPr lang="en-US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-&gt; if the current EU-wide average of household food waste 91.7 kg per person per year were considered the baseline amount for Czechia in 2021</a:t>
            </a:r>
            <a:r>
              <a:rPr lang="cs-CZ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….</a:t>
            </a:r>
          </a:p>
          <a:p>
            <a:pPr marL="354013" algn="just">
              <a:lnSpc>
                <a:spcPct val="150000"/>
              </a:lnSpc>
            </a:pPr>
            <a:r>
              <a:rPr lang="cs-CZ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…..</a:t>
            </a:r>
            <a:r>
              <a:rPr lang="en-US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the country would have already met and exceeded – a decade earlier - the European Commission’s commitment to halving the amount of food waste in the EU </a:t>
            </a:r>
            <a:r>
              <a:rPr lang="en-US" sz="20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by 2030</a:t>
            </a:r>
            <a:endParaRPr lang="cs-CZ" sz="2000" dirty="0">
              <a:solidFill>
                <a:schemeClr val="accent1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FAD3BF6-9D40-4090-9F33-CD0D48BC7200}"/>
              </a:ext>
            </a:extLst>
          </p:cNvPr>
          <p:cNvSpPr txBox="1"/>
          <p:nvPr/>
        </p:nvSpPr>
        <p:spPr>
          <a:xfrm>
            <a:off x="379580" y="1368788"/>
            <a:ext cx="4381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Mendel University team’s findings:</a:t>
            </a:r>
            <a:endParaRPr lang="cs-CZ" sz="2000" dirty="0">
              <a:solidFill>
                <a:schemeClr val="accent1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65DB769-1EE4-4414-9BF6-9E1CEE684ED1}"/>
              </a:ext>
            </a:extLst>
          </p:cNvPr>
          <p:cNvSpPr/>
          <p:nvPr/>
        </p:nvSpPr>
        <p:spPr>
          <a:xfrm>
            <a:off x="5635967" y="790516"/>
            <a:ext cx="5696229" cy="26140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Oswald" panose="020B0604020202020204" charset="-18"/>
              </a:rPr>
              <a:t>Household food waste per person</a:t>
            </a:r>
            <a:endParaRPr lang="cs-CZ" sz="2800" dirty="0">
              <a:solidFill>
                <a:schemeClr val="tx1"/>
              </a:solidFill>
              <a:latin typeface="Oswald" panose="020B0604020202020204" charset="-18"/>
            </a:endParaRPr>
          </a:p>
          <a:p>
            <a:endParaRPr lang="en-US" sz="800" dirty="0">
              <a:solidFill>
                <a:schemeClr val="tx1"/>
              </a:solidFill>
              <a:latin typeface="Oswald" panose="020B0604020202020204" charset="-18"/>
            </a:endParaRPr>
          </a:p>
          <a:p>
            <a:r>
              <a:rPr lang="en-US" sz="2800" dirty="0">
                <a:solidFill>
                  <a:schemeClr val="tx1"/>
                </a:solidFill>
                <a:latin typeface="Oswald" panose="020B0604020202020204" charset="-18"/>
              </a:rPr>
              <a:t>EU average:		92 kg per year</a:t>
            </a:r>
          </a:p>
          <a:p>
            <a:r>
              <a:rPr lang="en-US" sz="2800" dirty="0">
                <a:solidFill>
                  <a:schemeClr val="tx1"/>
                </a:solidFill>
                <a:latin typeface="Oswald" panose="020B0604020202020204" charset="-18"/>
              </a:rPr>
              <a:t>Brno households	37 kg per year </a:t>
            </a:r>
          </a:p>
          <a:p>
            <a:r>
              <a:rPr lang="en-US" sz="2800" dirty="0">
                <a:solidFill>
                  <a:schemeClr val="tx1"/>
                </a:solidFill>
                <a:latin typeface="Oswald" panose="020B0604020202020204" charset="-18"/>
              </a:rPr>
              <a:t>(N=900)</a:t>
            </a:r>
            <a:endParaRPr lang="cs-CZ" sz="2800" dirty="0">
              <a:solidFill>
                <a:schemeClr val="tx1"/>
              </a:solidFill>
              <a:latin typeface="Oswald" panose="020B0604020202020204" charset="-18"/>
            </a:endParaRPr>
          </a:p>
          <a:p>
            <a:endParaRPr lang="en-US" sz="800" dirty="0">
              <a:solidFill>
                <a:schemeClr val="tx1"/>
              </a:solidFill>
              <a:latin typeface="Oswald" panose="020B0604020202020204" charset="-18"/>
            </a:endParaRPr>
          </a:p>
          <a:p>
            <a:r>
              <a:rPr lang="en-US" sz="2800" dirty="0">
                <a:solidFill>
                  <a:schemeClr val="tx1"/>
                </a:solidFill>
                <a:latin typeface="Oswald" panose="020B0604020202020204" charset="-18"/>
              </a:rPr>
              <a:t>40% of EU average</a:t>
            </a:r>
            <a:endParaRPr lang="cs-CZ" sz="2800" dirty="0">
              <a:solidFill>
                <a:schemeClr val="tx1"/>
              </a:solidFill>
              <a:latin typeface="Oswald" panose="020B0604020202020204" charset="-18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77383D5-51BA-43AA-BDCE-E609A4ED3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93" y="412482"/>
            <a:ext cx="1691787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16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E27F1E76-DA40-2444-9588-36F2F7616184}" type="slidenum">
              <a:rPr lang="en-CZ" smtClean="0"/>
              <a:pPr algn="r"/>
              <a:t>9</a:t>
            </a:fld>
            <a:endParaRPr lang="en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2"/>
          </p:nvPr>
        </p:nvSpPr>
        <p:spPr>
          <a:xfrm>
            <a:off x="379580" y="2347169"/>
            <a:ext cx="11520973" cy="4709477"/>
          </a:xfrm>
        </p:spPr>
        <p:txBody>
          <a:bodyPr/>
          <a:lstStyle/>
          <a:p>
            <a:pPr marL="0" indent="0">
              <a:buNone/>
            </a:pPr>
            <a:endParaRPr lang="cs-CZ" sz="800" dirty="0"/>
          </a:p>
          <a:p>
            <a:pPr marL="914400" lvl="2" indent="0">
              <a:buNone/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A6B674F-4D20-42EB-8835-FC252B5FB467}"/>
              </a:ext>
            </a:extLst>
          </p:cNvPr>
          <p:cNvSpPr txBox="1"/>
          <p:nvPr/>
        </p:nvSpPr>
        <p:spPr>
          <a:xfrm>
            <a:off x="212789" y="335522"/>
            <a:ext cx="11012129" cy="5762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2438" indent="-452438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Rather than raising  ‘consumer awareness of the meaning of “use-by” and ”best-before” dates’ and incentivising shops to donate unsold food to charities (the EU’s approach)……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……..the key to understanding low to negligible amounts of food waste produced by Czech households - in the sphere of everyday practices and routinised behaviours - and related skills and knowledge</a:t>
            </a:r>
          </a:p>
          <a:p>
            <a:pPr>
              <a:lnSpc>
                <a:spcPct val="150000"/>
              </a:lnSpc>
            </a:pPr>
            <a:endParaRPr lang="en-GB" sz="800" dirty="0">
              <a:solidFill>
                <a:schemeClr val="accent1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To start unravelling the “mystery of the missing food waste”:  </a:t>
            </a:r>
          </a:p>
          <a:p>
            <a:pPr marL="1169988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six focus groups held in Brno in the autumn 2021</a:t>
            </a:r>
          </a:p>
          <a:p>
            <a:pPr marL="1169988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participants from three types of residential areas in Brno</a:t>
            </a:r>
          </a:p>
          <a:p>
            <a:pPr marL="1169988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two groups in each area:</a:t>
            </a:r>
          </a:p>
          <a:p>
            <a:pPr marL="233045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blocks of flats</a:t>
            </a:r>
          </a:p>
          <a:p>
            <a:pPr marL="233045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private villas</a:t>
            </a:r>
          </a:p>
          <a:p>
            <a:pPr marL="233045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Inter Medium" panose="02000503000000020004" pitchFamily="2" charset="0"/>
              </a:rPr>
              <a:t>rural houses with gardens on Brno outskirts</a:t>
            </a:r>
            <a:endParaRPr lang="cs-CZ" sz="2000" dirty="0">
              <a:solidFill>
                <a:schemeClr val="accent1"/>
              </a:solidFill>
              <a:latin typeface="Inter Medium" panose="02000503000000020004" pitchFamily="2" charset="0"/>
              <a:ea typeface="Inter Medium" panose="02000503000000020004" pitchFamily="2" charset="0"/>
              <a:cs typeface="Inter Medium" panose="02000503000000020004" pitchFamily="2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BEEDCE1-5121-4697-921F-734420340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0633" y="5155028"/>
            <a:ext cx="1691787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33621"/>
      </p:ext>
    </p:extLst>
  </p:cSld>
  <p:clrMapOvr>
    <a:masterClrMapping/>
  </p:clrMapOvr>
</p:sld>
</file>

<file path=ppt/theme/theme1.xml><?xml version="1.0" encoding="utf-8"?>
<a:theme xmlns:a="http://schemas.openxmlformats.org/drawingml/2006/main" name="1_Intro slide">
  <a:themeElements>
    <a:clrScheme name="CESCAME">
      <a:dk1>
        <a:srgbClr val="000000"/>
      </a:dk1>
      <a:lt1>
        <a:srgbClr val="FFFFFF"/>
      </a:lt1>
      <a:dk2>
        <a:srgbClr val="000000"/>
      </a:dk2>
      <a:lt2>
        <a:srgbClr val="F3EEE3"/>
      </a:lt2>
      <a:accent1>
        <a:srgbClr val="0066FF"/>
      </a:accent1>
      <a:accent2>
        <a:srgbClr val="F53303"/>
      </a:accent2>
      <a:accent3>
        <a:srgbClr val="0066FF"/>
      </a:accent3>
      <a:accent4>
        <a:srgbClr val="F3EEE3"/>
      </a:accent4>
      <a:accent5>
        <a:srgbClr val="00C000"/>
      </a:accent5>
      <a:accent6>
        <a:srgbClr val="000000"/>
      </a:accent6>
      <a:hlink>
        <a:srgbClr val="0022FF"/>
      </a:hlink>
      <a:folHlink>
        <a:srgbClr val="FF8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scame_prezentace_template_en" id="{D84743F0-F7FE-F742-91BC-8D920A87DD62}" vid="{06072B6D-A48D-9344-8B05-F855C533E729}"/>
    </a:ext>
  </a:extLst>
</a:theme>
</file>

<file path=ppt/theme/theme2.xml><?xml version="1.0" encoding="utf-8"?>
<a:theme xmlns:a="http://schemas.openxmlformats.org/drawingml/2006/main" name="2 Basic slide">
  <a:themeElements>
    <a:clrScheme name="CESCAME">
      <a:dk1>
        <a:srgbClr val="000000"/>
      </a:dk1>
      <a:lt1>
        <a:srgbClr val="FFFFFF"/>
      </a:lt1>
      <a:dk2>
        <a:srgbClr val="000000"/>
      </a:dk2>
      <a:lt2>
        <a:srgbClr val="F3EEE3"/>
      </a:lt2>
      <a:accent1>
        <a:srgbClr val="0066FF"/>
      </a:accent1>
      <a:accent2>
        <a:srgbClr val="F53303"/>
      </a:accent2>
      <a:accent3>
        <a:srgbClr val="0066FF"/>
      </a:accent3>
      <a:accent4>
        <a:srgbClr val="F3EEE3"/>
      </a:accent4>
      <a:accent5>
        <a:srgbClr val="00C000"/>
      </a:accent5>
      <a:accent6>
        <a:srgbClr val="000000"/>
      </a:accent6>
      <a:hlink>
        <a:srgbClr val="0022FF"/>
      </a:hlink>
      <a:folHlink>
        <a:srgbClr val="FF8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scame_prezentace_template_en" id="{D84743F0-F7FE-F742-91BC-8D920A87DD62}" vid="{100D584A-AD82-6B41-A471-A5EDB9AFD057}"/>
    </a:ext>
  </a:extLst>
</a:theme>
</file>

<file path=ppt/theme/theme3.xml><?xml version="1.0" encoding="utf-8"?>
<a:theme xmlns:a="http://schemas.openxmlformats.org/drawingml/2006/main" name="3 Last slide">
  <a:themeElements>
    <a:clrScheme name="CESCAME">
      <a:dk1>
        <a:srgbClr val="000000"/>
      </a:dk1>
      <a:lt1>
        <a:srgbClr val="FFFFFF"/>
      </a:lt1>
      <a:dk2>
        <a:srgbClr val="000000"/>
      </a:dk2>
      <a:lt2>
        <a:srgbClr val="F3EEE3"/>
      </a:lt2>
      <a:accent1>
        <a:srgbClr val="0066FF"/>
      </a:accent1>
      <a:accent2>
        <a:srgbClr val="F53303"/>
      </a:accent2>
      <a:accent3>
        <a:srgbClr val="0066FF"/>
      </a:accent3>
      <a:accent4>
        <a:srgbClr val="F3EEE3"/>
      </a:accent4>
      <a:accent5>
        <a:srgbClr val="00C000"/>
      </a:accent5>
      <a:accent6>
        <a:srgbClr val="000000"/>
      </a:accent6>
      <a:hlink>
        <a:srgbClr val="0022FF"/>
      </a:hlink>
      <a:folHlink>
        <a:srgbClr val="FF8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scame_prezentace_template_en" id="{D84743F0-F7FE-F742-91BC-8D920A87DD62}" vid="{630E0800-440F-004E-AAE2-DC70D36559A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ESCAME">
    <a:dk1>
      <a:srgbClr val="000000"/>
    </a:dk1>
    <a:lt1>
      <a:srgbClr val="FFFFFF"/>
    </a:lt1>
    <a:dk2>
      <a:srgbClr val="000000"/>
    </a:dk2>
    <a:lt2>
      <a:srgbClr val="F3EEE3"/>
    </a:lt2>
    <a:accent1>
      <a:srgbClr val="0066FF"/>
    </a:accent1>
    <a:accent2>
      <a:srgbClr val="F53303"/>
    </a:accent2>
    <a:accent3>
      <a:srgbClr val="0066FF"/>
    </a:accent3>
    <a:accent4>
      <a:srgbClr val="F3EEE3"/>
    </a:accent4>
    <a:accent5>
      <a:srgbClr val="00C000"/>
    </a:accent5>
    <a:accent6>
      <a:srgbClr val="000000"/>
    </a:accent6>
    <a:hlink>
      <a:srgbClr val="0022FF"/>
    </a:hlink>
    <a:folHlink>
      <a:srgbClr val="FF8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cescame_prezentace_template_en</Template>
  <TotalTime>2698</TotalTime>
  <Words>1519</Words>
  <Application>Microsoft Office PowerPoint</Application>
  <PresentationFormat>Širokoúhlá obrazovka</PresentationFormat>
  <Paragraphs>188</Paragraphs>
  <Slides>20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20</vt:i4>
      </vt:variant>
    </vt:vector>
  </HeadingPairs>
  <TitlesOfParts>
    <vt:vector size="30" baseType="lpstr">
      <vt:lpstr>Arial</vt:lpstr>
      <vt:lpstr>Courier New</vt:lpstr>
      <vt:lpstr>Oswald</vt:lpstr>
      <vt:lpstr>Inter Medium</vt:lpstr>
      <vt:lpstr>Calibri</vt:lpstr>
      <vt:lpstr>Inter</vt:lpstr>
      <vt:lpstr>Wingdings</vt:lpstr>
      <vt:lpstr>1_Intro slide</vt:lpstr>
      <vt:lpstr>2 Basic slide</vt:lpstr>
      <vt:lpstr>3 Last slide</vt:lpstr>
      <vt:lpstr>East European households’ resource-use practices: Learning from the epistemic periphery?  Transformations Community European Hub Conference Prague, 12 – 14 July 2023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</vt:lpstr>
      <vt:lpstr>   </vt:lpstr>
      <vt:lpstr>Prezentace aplikace PowerPoint</vt:lpstr>
      <vt:lpstr>   </vt:lpstr>
      <vt:lpstr>Prezentace aplikace PowerPoint</vt:lpstr>
      <vt:lpstr>   </vt:lpstr>
      <vt:lpstr>   </vt:lpstr>
      <vt:lpstr>   </vt:lpstr>
      <vt:lpstr>   </vt:lpstr>
      <vt:lpstr>Prezentace aplikace PowerPoint</vt:lpstr>
      <vt:lpstr> petr.jehlicka@soc.cas.cz    Transformations Community European Hub Conference  Prague, 12 – 14 July 2023     </vt:lpstr>
    </vt:vector>
  </TitlesOfParts>
  <Company>SOU AV CR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Anja Decker</dc:creator>
  <cp:lastModifiedBy>Petr Jehlička</cp:lastModifiedBy>
  <cp:revision>159</cp:revision>
  <dcterms:created xsi:type="dcterms:W3CDTF">2021-09-16T07:42:49Z</dcterms:created>
  <dcterms:modified xsi:type="dcterms:W3CDTF">2023-07-11T15:23:31Z</dcterms:modified>
</cp:coreProperties>
</file>